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4"/>
  </p:notesMasterIdLst>
  <p:handoutMasterIdLst>
    <p:handoutMasterId r:id="rId45"/>
  </p:handoutMasterIdLst>
  <p:sldIdLst>
    <p:sldId id="256" r:id="rId2"/>
    <p:sldId id="294" r:id="rId3"/>
    <p:sldId id="293" r:id="rId4"/>
    <p:sldId id="288" r:id="rId5"/>
    <p:sldId id="273" r:id="rId6"/>
    <p:sldId id="290" r:id="rId7"/>
    <p:sldId id="291" r:id="rId8"/>
    <p:sldId id="341" r:id="rId9"/>
    <p:sldId id="342" r:id="rId10"/>
    <p:sldId id="340" r:id="rId11"/>
    <p:sldId id="345" r:id="rId12"/>
    <p:sldId id="349" r:id="rId13"/>
    <p:sldId id="360" r:id="rId14"/>
    <p:sldId id="353" r:id="rId15"/>
    <p:sldId id="343" r:id="rId16"/>
    <p:sldId id="316" r:id="rId17"/>
    <p:sldId id="365" r:id="rId18"/>
    <p:sldId id="358" r:id="rId19"/>
    <p:sldId id="359" r:id="rId20"/>
    <p:sldId id="362" r:id="rId21"/>
    <p:sldId id="364" r:id="rId22"/>
    <p:sldId id="363" r:id="rId23"/>
    <p:sldId id="366" r:id="rId24"/>
    <p:sldId id="368" r:id="rId25"/>
    <p:sldId id="289" r:id="rId26"/>
    <p:sldId id="344" r:id="rId27"/>
    <p:sldId id="276" r:id="rId28"/>
    <p:sldId id="346" r:id="rId29"/>
    <p:sldId id="337" r:id="rId30"/>
    <p:sldId id="367" r:id="rId31"/>
    <p:sldId id="369" r:id="rId32"/>
    <p:sldId id="370" r:id="rId33"/>
    <p:sldId id="371" r:id="rId34"/>
    <p:sldId id="372" r:id="rId35"/>
    <p:sldId id="280" r:id="rId36"/>
    <p:sldId id="274" r:id="rId37"/>
    <p:sldId id="325" r:id="rId38"/>
    <p:sldId id="354" r:id="rId39"/>
    <p:sldId id="355" r:id="rId40"/>
    <p:sldId id="356" r:id="rId41"/>
    <p:sldId id="357" r:id="rId42"/>
    <p:sldId id="373" r:id="rId4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thaway, Andrew J" initials="HAJ" lastIdx="7" clrIdx="0">
    <p:extLst>
      <p:ext uri="{19B8F6BF-5375-455C-9EA6-DF929625EA0E}">
        <p15:presenceInfo xmlns:p15="http://schemas.microsoft.com/office/powerpoint/2012/main" userId="Hathaway, Andrew J" providerId="None"/>
      </p:ext>
    </p:extLst>
  </p:cmAuthor>
  <p:cmAuthor id="2" name="Hathaway, Andrew J" initials="AH" lastIdx="2" clrIdx="1">
    <p:extLst>
      <p:ext uri="{19B8F6BF-5375-455C-9EA6-DF929625EA0E}">
        <p15:presenceInfo xmlns:p15="http://schemas.microsoft.com/office/powerpoint/2012/main" userId="S::hathawaj@id.doe.gov::2c431385-28be-4e56-8d57-2d11db866d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a:srgbClr val="0066FF"/>
    <a:srgbClr val="003300"/>
    <a:srgbClr val="1B5527"/>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p:restoredTop sz="94660"/>
  </p:normalViewPr>
  <p:slideViewPr>
    <p:cSldViewPr>
      <p:cViewPr varScale="1">
        <p:scale>
          <a:sx n="104" d="100"/>
          <a:sy n="104" d="100"/>
        </p:scale>
        <p:origin x="238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DC6C3B8-446C-4E93-BD98-C568E52A7240}" type="datetimeFigureOut">
              <a:rPr lang="en-US" smtClean="0"/>
              <a:t>9/11/2023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241D22A-BC20-4E0E-8295-16E62CDF5EB2}" type="slidenum">
              <a:rPr lang="en-US" smtClean="0"/>
              <a:t>‹#›</a:t>
            </a:fld>
            <a:endParaRPr lang="en-US"/>
          </a:p>
        </p:txBody>
      </p:sp>
    </p:spTree>
    <p:extLst>
      <p:ext uri="{BB962C8B-B14F-4D97-AF65-F5344CB8AC3E}">
        <p14:creationId xmlns:p14="http://schemas.microsoft.com/office/powerpoint/2010/main" val="13354117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973B01F-819E-43A0-86D6-62D321E824EE}" type="datetimeFigureOut">
              <a:rPr lang="en-US" smtClean="0"/>
              <a:t>9/11/2023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82A2D94-0EEA-43C8-BDB8-11FDB998998D}" type="slidenum">
              <a:rPr lang="en-US" smtClean="0"/>
              <a:t>‹#›</a:t>
            </a:fld>
            <a:endParaRPr lang="en-US"/>
          </a:p>
        </p:txBody>
      </p:sp>
    </p:spTree>
    <p:extLst>
      <p:ext uri="{BB962C8B-B14F-4D97-AF65-F5344CB8AC3E}">
        <p14:creationId xmlns:p14="http://schemas.microsoft.com/office/powerpoint/2010/main" val="263174727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2A2D94-0EEA-43C8-BDB8-11FDB998998D}" type="slidenum">
              <a:rPr lang="en-US" smtClean="0"/>
              <a:t>4</a:t>
            </a:fld>
            <a:endParaRPr lang="en-US"/>
          </a:p>
        </p:txBody>
      </p:sp>
    </p:spTree>
    <p:extLst>
      <p:ext uri="{BB962C8B-B14F-4D97-AF65-F5344CB8AC3E}">
        <p14:creationId xmlns:p14="http://schemas.microsoft.com/office/powerpoint/2010/main" val="3009390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2A2D94-0EEA-43C8-BDB8-11FDB998998D}" type="slidenum">
              <a:rPr lang="en-US" smtClean="0"/>
              <a:t>20</a:t>
            </a:fld>
            <a:endParaRPr lang="en-US"/>
          </a:p>
        </p:txBody>
      </p:sp>
    </p:spTree>
    <p:extLst>
      <p:ext uri="{BB962C8B-B14F-4D97-AF65-F5344CB8AC3E}">
        <p14:creationId xmlns:p14="http://schemas.microsoft.com/office/powerpoint/2010/main" val="17729726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OE-NE LOGO (Horizontal) 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152400"/>
            <a:ext cx="87233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5"/>
          <p:cNvSpPr>
            <a:spLocks noChangeShapeType="1"/>
          </p:cNvSpPr>
          <p:nvPr/>
        </p:nvSpPr>
        <p:spPr bwMode="auto">
          <a:xfrm>
            <a:off x="381000" y="1546225"/>
            <a:ext cx="8458200" cy="0"/>
          </a:xfrm>
          <a:prstGeom prst="line">
            <a:avLst/>
          </a:prstGeom>
          <a:noFill/>
          <a:ln w="38100">
            <a:solidFill>
              <a:srgbClr val="1B5527"/>
            </a:solidFill>
            <a:round/>
            <a:headEnd/>
            <a:tailEnd/>
          </a:ln>
          <a:effectLst/>
        </p:spPr>
        <p:txBody>
          <a:bodyPr/>
          <a:lstStyle/>
          <a:p>
            <a:pPr>
              <a:defRPr/>
            </a:pPr>
            <a:endParaRPr lang="en-US"/>
          </a:p>
        </p:txBody>
      </p:sp>
      <p:sp>
        <p:nvSpPr>
          <p:cNvPr id="6" name="Line 6"/>
          <p:cNvSpPr>
            <a:spLocks noChangeShapeType="1"/>
          </p:cNvSpPr>
          <p:nvPr/>
        </p:nvSpPr>
        <p:spPr bwMode="auto">
          <a:xfrm>
            <a:off x="533400" y="1600200"/>
            <a:ext cx="8458200" cy="0"/>
          </a:xfrm>
          <a:prstGeom prst="line">
            <a:avLst/>
          </a:prstGeom>
          <a:noFill/>
          <a:ln w="38100">
            <a:solidFill>
              <a:srgbClr val="E8BB00"/>
            </a:solidFill>
            <a:round/>
            <a:headEnd/>
            <a:tailEnd/>
          </a:ln>
          <a:effectLst/>
        </p:spPr>
        <p:txBody>
          <a:bodyPr/>
          <a:lstStyle/>
          <a:p>
            <a:pPr>
              <a:defRPr/>
            </a:pPr>
            <a:endParaRPr lang="en-US"/>
          </a:p>
        </p:txBody>
      </p:sp>
      <p:sp>
        <p:nvSpPr>
          <p:cNvPr id="6147" name="Rectangle 3"/>
          <p:cNvSpPr>
            <a:spLocks noGrp="1" noChangeArrowheads="1"/>
          </p:cNvSpPr>
          <p:nvPr>
            <p:ph type="ctrTitle"/>
          </p:nvPr>
        </p:nvSpPr>
        <p:spPr>
          <a:xfrm>
            <a:off x="685800" y="2130425"/>
            <a:ext cx="7772400" cy="1470025"/>
          </a:xfrm>
        </p:spPr>
        <p:txBody>
          <a:bodyPr/>
          <a:lstStyle>
            <a:lvl1pPr algn="ctr">
              <a:defRPr/>
            </a:lvl1pPr>
          </a:lstStyle>
          <a:p>
            <a:r>
              <a:rPr lang="en-US"/>
              <a:t>Click to edit Master title style</a:t>
            </a:r>
          </a:p>
        </p:txBody>
      </p:sp>
      <p:sp>
        <p:nvSpPr>
          <p:cNvPr id="6148" name="Rectangle 4"/>
          <p:cNvSpPr>
            <a:spLocks noGrp="1" noChangeArrowheads="1"/>
          </p:cNvSpPr>
          <p:nvPr>
            <p:ph type="subTitle" idx="1"/>
          </p:nvPr>
        </p:nvSpPr>
        <p:spPr>
          <a:xfrm>
            <a:off x="685800" y="4572000"/>
            <a:ext cx="7696200" cy="1752600"/>
          </a:xfrm>
        </p:spPr>
        <p:txBody>
          <a:bodyPr/>
          <a:lstStyle>
            <a:lvl1pPr marL="0" indent="0" algn="ctr">
              <a:buFont typeface="Wingdings" pitchFamily="2" charset="2"/>
              <a:buNone/>
              <a:defRPr/>
            </a:lvl1pPr>
          </a:lstStyle>
          <a:p>
            <a:r>
              <a:rPr lang="en-US"/>
              <a:t>Click to edit Master subtitle style</a:t>
            </a:r>
          </a:p>
        </p:txBody>
      </p:sp>
    </p:spTree>
    <p:extLst>
      <p:ext uri="{BB962C8B-B14F-4D97-AF65-F5344CB8AC3E}">
        <p14:creationId xmlns:p14="http://schemas.microsoft.com/office/powerpoint/2010/main" val="64858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r>
              <a:rPr lang="en-US"/>
              <a:t>September 2018</a:t>
            </a:r>
          </a:p>
        </p:txBody>
      </p:sp>
      <p:sp>
        <p:nvSpPr>
          <p:cNvPr id="5" name="Rectangle 10"/>
          <p:cNvSpPr>
            <a:spLocks noGrp="1" noChangeArrowheads="1"/>
          </p:cNvSpPr>
          <p:nvPr>
            <p:ph type="ftr" sz="quarter" idx="11"/>
          </p:nvPr>
        </p:nvSpPr>
        <p:spPr>
          <a:ln/>
        </p:spPr>
        <p:txBody>
          <a:bodyPr/>
          <a:lstStyle>
            <a:lvl1pPr>
              <a:defRPr/>
            </a:lvl1pPr>
          </a:lstStyle>
          <a:p>
            <a:pPr>
              <a:defRPr/>
            </a:pPr>
            <a:r>
              <a:rPr lang="en-US"/>
              <a:t>DOELAP Assessor Training</a:t>
            </a:r>
          </a:p>
        </p:txBody>
      </p:sp>
    </p:spTree>
    <p:extLst>
      <p:ext uri="{BB962C8B-B14F-4D97-AF65-F5344CB8AC3E}">
        <p14:creationId xmlns:p14="http://schemas.microsoft.com/office/powerpoint/2010/main" val="69984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6400"/>
            <a:ext cx="4038600" cy="47244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038600" cy="47244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dt" sz="half" idx="10"/>
          </p:nvPr>
        </p:nvSpPr>
        <p:spPr>
          <a:ln/>
        </p:spPr>
        <p:txBody>
          <a:bodyPr/>
          <a:lstStyle>
            <a:lvl1pPr>
              <a:defRPr/>
            </a:lvl1pPr>
          </a:lstStyle>
          <a:p>
            <a:pPr>
              <a:defRPr/>
            </a:pPr>
            <a:r>
              <a:rPr lang="en-US"/>
              <a:t>September 2018</a:t>
            </a:r>
          </a:p>
        </p:txBody>
      </p:sp>
      <p:sp>
        <p:nvSpPr>
          <p:cNvPr id="6" name="Rectangle 10"/>
          <p:cNvSpPr>
            <a:spLocks noGrp="1" noChangeArrowheads="1"/>
          </p:cNvSpPr>
          <p:nvPr>
            <p:ph type="ftr" sz="quarter" idx="11"/>
          </p:nvPr>
        </p:nvSpPr>
        <p:spPr>
          <a:ln/>
        </p:spPr>
        <p:txBody>
          <a:bodyPr/>
          <a:lstStyle>
            <a:lvl1pPr>
              <a:defRPr/>
            </a:lvl1pPr>
          </a:lstStyle>
          <a:p>
            <a:pPr>
              <a:defRPr/>
            </a:pPr>
            <a:r>
              <a:rPr lang="en-US"/>
              <a:t>DOELAP Assessor Training</a:t>
            </a:r>
          </a:p>
        </p:txBody>
      </p:sp>
    </p:spTree>
    <p:extLst>
      <p:ext uri="{BB962C8B-B14F-4D97-AF65-F5344CB8AC3E}">
        <p14:creationId xmlns:p14="http://schemas.microsoft.com/office/powerpoint/2010/main" val="1076137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dt" sz="half" idx="10"/>
          </p:nvPr>
        </p:nvSpPr>
        <p:spPr>
          <a:ln/>
        </p:spPr>
        <p:txBody>
          <a:bodyPr/>
          <a:lstStyle>
            <a:lvl1pPr>
              <a:defRPr/>
            </a:lvl1pPr>
          </a:lstStyle>
          <a:p>
            <a:pPr>
              <a:defRPr/>
            </a:pPr>
            <a:r>
              <a:rPr lang="en-US"/>
              <a:t>September 2018</a:t>
            </a:r>
          </a:p>
        </p:txBody>
      </p:sp>
      <p:sp>
        <p:nvSpPr>
          <p:cNvPr id="4" name="Rectangle 10"/>
          <p:cNvSpPr>
            <a:spLocks noGrp="1" noChangeArrowheads="1"/>
          </p:cNvSpPr>
          <p:nvPr>
            <p:ph type="ftr" sz="quarter" idx="11"/>
          </p:nvPr>
        </p:nvSpPr>
        <p:spPr>
          <a:ln/>
        </p:spPr>
        <p:txBody>
          <a:bodyPr/>
          <a:lstStyle>
            <a:lvl1pPr>
              <a:defRPr/>
            </a:lvl1pPr>
          </a:lstStyle>
          <a:p>
            <a:pPr>
              <a:defRPr/>
            </a:pPr>
            <a:r>
              <a:rPr lang="en-US"/>
              <a:t>DOELAP Assessor Training</a:t>
            </a:r>
          </a:p>
        </p:txBody>
      </p:sp>
    </p:spTree>
    <p:extLst>
      <p:ext uri="{BB962C8B-B14F-4D97-AF65-F5344CB8AC3E}">
        <p14:creationId xmlns:p14="http://schemas.microsoft.com/office/powerpoint/2010/main" val="1082856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r>
              <a:rPr lang="en-US"/>
              <a:t>September 2018</a:t>
            </a:r>
          </a:p>
        </p:txBody>
      </p:sp>
      <p:sp>
        <p:nvSpPr>
          <p:cNvPr id="3" name="Rectangle 10"/>
          <p:cNvSpPr>
            <a:spLocks noGrp="1" noChangeArrowheads="1"/>
          </p:cNvSpPr>
          <p:nvPr>
            <p:ph type="ftr" sz="quarter" idx="11"/>
          </p:nvPr>
        </p:nvSpPr>
        <p:spPr>
          <a:ln/>
        </p:spPr>
        <p:txBody>
          <a:bodyPr/>
          <a:lstStyle>
            <a:lvl1pPr>
              <a:defRPr/>
            </a:lvl1pPr>
          </a:lstStyle>
          <a:p>
            <a:pPr>
              <a:defRPr/>
            </a:pPr>
            <a:r>
              <a:rPr lang="en-US"/>
              <a:t>DOELAP Assessor Training</a:t>
            </a:r>
          </a:p>
        </p:txBody>
      </p:sp>
    </p:spTree>
    <p:extLst>
      <p:ext uri="{BB962C8B-B14F-4D97-AF65-F5344CB8AC3E}">
        <p14:creationId xmlns:p14="http://schemas.microsoft.com/office/powerpoint/2010/main" val="16473191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OE-NE LOGO (Vertital) 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 y="87313"/>
            <a:ext cx="2743200"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2895600" y="152400"/>
            <a:ext cx="5791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5"/>
          <p:cNvSpPr>
            <a:spLocks noGrp="1" noChangeArrowheads="1"/>
          </p:cNvSpPr>
          <p:nvPr>
            <p:ph type="body" idx="1"/>
          </p:nvPr>
        </p:nvSpPr>
        <p:spPr bwMode="auto">
          <a:xfrm>
            <a:off x="457200" y="16764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6" name="Line 6"/>
          <p:cNvSpPr>
            <a:spLocks noChangeShapeType="1"/>
          </p:cNvSpPr>
          <p:nvPr/>
        </p:nvSpPr>
        <p:spPr bwMode="auto">
          <a:xfrm>
            <a:off x="381000" y="1470025"/>
            <a:ext cx="8458200" cy="0"/>
          </a:xfrm>
          <a:prstGeom prst="line">
            <a:avLst/>
          </a:prstGeom>
          <a:noFill/>
          <a:ln w="38100">
            <a:solidFill>
              <a:srgbClr val="1B5527"/>
            </a:solidFill>
            <a:round/>
            <a:headEnd/>
            <a:tailEnd/>
          </a:ln>
          <a:effectLst/>
        </p:spPr>
        <p:txBody>
          <a:bodyPr/>
          <a:lstStyle/>
          <a:p>
            <a:pPr>
              <a:defRPr/>
            </a:pPr>
            <a:endParaRPr lang="en-US"/>
          </a:p>
        </p:txBody>
      </p:sp>
      <p:sp>
        <p:nvSpPr>
          <p:cNvPr id="5127" name="Line 7"/>
          <p:cNvSpPr>
            <a:spLocks noChangeShapeType="1"/>
          </p:cNvSpPr>
          <p:nvPr/>
        </p:nvSpPr>
        <p:spPr bwMode="auto">
          <a:xfrm>
            <a:off x="533400" y="1524000"/>
            <a:ext cx="8458200" cy="0"/>
          </a:xfrm>
          <a:prstGeom prst="line">
            <a:avLst/>
          </a:prstGeom>
          <a:noFill/>
          <a:ln w="38100">
            <a:solidFill>
              <a:srgbClr val="E8BB00"/>
            </a:solidFill>
            <a:round/>
            <a:headEnd/>
            <a:tailEnd/>
          </a:ln>
          <a:effectLst/>
        </p:spPr>
        <p:txBody>
          <a:bodyPr/>
          <a:lstStyle/>
          <a:p>
            <a:pPr>
              <a:defRPr/>
            </a:pPr>
            <a:endParaRPr lang="en-US"/>
          </a:p>
        </p:txBody>
      </p:sp>
      <p:sp>
        <p:nvSpPr>
          <p:cNvPr id="5129" name="Rectangle 9"/>
          <p:cNvSpPr>
            <a:spLocks noGrp="1" noChangeArrowheads="1"/>
          </p:cNvSpPr>
          <p:nvPr>
            <p:ph type="dt" sz="half" idx="2"/>
          </p:nvPr>
        </p:nvSpPr>
        <p:spPr bwMode="auto">
          <a:xfrm>
            <a:off x="0" y="66294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a:lvl1pPr>
          </a:lstStyle>
          <a:p>
            <a:pPr>
              <a:defRPr/>
            </a:pPr>
            <a:r>
              <a:rPr lang="en-US"/>
              <a:t>September 2018</a:t>
            </a:r>
          </a:p>
        </p:txBody>
      </p:sp>
      <p:sp>
        <p:nvSpPr>
          <p:cNvPr id="5130" name="Rectangle 10"/>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a:solidFill>
                  <a:srgbClr val="000000"/>
                </a:solidFill>
              </a:defRPr>
            </a:lvl1pPr>
          </a:lstStyle>
          <a:p>
            <a:pPr>
              <a:defRPr/>
            </a:pPr>
            <a:r>
              <a:rPr lang="en-US"/>
              <a:t>DOELAP Assessor Training</a:t>
            </a:r>
          </a:p>
        </p:txBody>
      </p:sp>
      <p:sp>
        <p:nvSpPr>
          <p:cNvPr id="5135" name="Text Box 15"/>
          <p:cNvSpPr txBox="1">
            <a:spLocks noChangeArrowheads="1"/>
          </p:cNvSpPr>
          <p:nvPr/>
        </p:nvSpPr>
        <p:spPr bwMode="auto">
          <a:xfrm>
            <a:off x="7162800" y="6610350"/>
            <a:ext cx="1828800" cy="228600"/>
          </a:xfrm>
          <a:prstGeom prst="rect">
            <a:avLst/>
          </a:prstGeom>
          <a:noFill/>
          <a:ln w="9525">
            <a:noFill/>
            <a:miter lim="800000"/>
            <a:headEnd/>
            <a:tailEnd/>
          </a:ln>
          <a:effectLst/>
        </p:spPr>
        <p:txBody>
          <a:bodyPr>
            <a:spAutoFit/>
          </a:bodyPr>
          <a:lstStyle/>
          <a:p>
            <a:pPr algn="r">
              <a:spcBef>
                <a:spcPct val="50000"/>
              </a:spcBef>
              <a:defRPr/>
            </a:pPr>
            <a:fld id="{062B8545-E67B-4261-B9F0-CF8394FD6828}" type="slidenum">
              <a:rPr lang="en-US" sz="900"/>
              <a:pPr algn="r">
                <a:spcBef>
                  <a:spcPct val="50000"/>
                </a:spcBef>
                <a:defRPr/>
              </a:pPr>
              <a:t>‹#›</a:t>
            </a:fld>
            <a:endParaRPr lang="en-US" sz="900"/>
          </a:p>
        </p:txBody>
      </p:sp>
    </p:spTree>
  </p:cSld>
  <p:clrMap bg1="lt1" tx1="dk1" bg2="lt2" tx2="dk2" accent1="accent1" accent2="accent2" accent3="accent3" accent4="accent4" accent5="accent5" accent6="accent6" hlink="hlink" folHlink="folHlink"/>
  <p:sldLayoutIdLst>
    <p:sldLayoutId id="2147483674" r:id="rId1"/>
    <p:sldLayoutId id="2147483670" r:id="rId2"/>
    <p:sldLayoutId id="2147483671" r:id="rId3"/>
    <p:sldLayoutId id="2147483672" r:id="rId4"/>
    <p:sldLayoutId id="2147483673" r:id="rId5"/>
  </p:sldLayoutIdLst>
  <p:hf hdr="0" ftr="0" dt="0"/>
  <p:txStyles>
    <p:titleStyle>
      <a:lvl1pPr algn="l" rtl="0" eaLnBrk="1" fontAlgn="base" hangingPunct="1">
        <a:spcBef>
          <a:spcPct val="0"/>
        </a:spcBef>
        <a:spcAft>
          <a:spcPct val="0"/>
        </a:spcAft>
        <a:defRPr sz="2800" b="1">
          <a:solidFill>
            <a:srgbClr val="1B5527"/>
          </a:solidFill>
          <a:latin typeface="+mj-lt"/>
          <a:ea typeface="+mj-ea"/>
          <a:cs typeface="+mj-cs"/>
        </a:defRPr>
      </a:lvl1pPr>
      <a:lvl2pPr algn="l" rtl="0" eaLnBrk="1" fontAlgn="base" hangingPunct="1">
        <a:spcBef>
          <a:spcPct val="0"/>
        </a:spcBef>
        <a:spcAft>
          <a:spcPct val="0"/>
        </a:spcAft>
        <a:defRPr sz="2800" b="1">
          <a:solidFill>
            <a:srgbClr val="1B5527"/>
          </a:solidFill>
          <a:latin typeface="Arial" charset="0"/>
        </a:defRPr>
      </a:lvl2pPr>
      <a:lvl3pPr algn="l" rtl="0" eaLnBrk="1" fontAlgn="base" hangingPunct="1">
        <a:spcBef>
          <a:spcPct val="0"/>
        </a:spcBef>
        <a:spcAft>
          <a:spcPct val="0"/>
        </a:spcAft>
        <a:defRPr sz="2800" b="1">
          <a:solidFill>
            <a:srgbClr val="1B5527"/>
          </a:solidFill>
          <a:latin typeface="Arial" charset="0"/>
        </a:defRPr>
      </a:lvl3pPr>
      <a:lvl4pPr algn="l" rtl="0" eaLnBrk="1" fontAlgn="base" hangingPunct="1">
        <a:spcBef>
          <a:spcPct val="0"/>
        </a:spcBef>
        <a:spcAft>
          <a:spcPct val="0"/>
        </a:spcAft>
        <a:defRPr sz="2800" b="1">
          <a:solidFill>
            <a:srgbClr val="1B5527"/>
          </a:solidFill>
          <a:latin typeface="Arial" charset="0"/>
        </a:defRPr>
      </a:lvl4pPr>
      <a:lvl5pPr algn="l" rtl="0" eaLnBrk="1" fontAlgn="base" hangingPunct="1">
        <a:spcBef>
          <a:spcPct val="0"/>
        </a:spcBef>
        <a:spcAft>
          <a:spcPct val="0"/>
        </a:spcAft>
        <a:defRPr sz="2800" b="1">
          <a:solidFill>
            <a:srgbClr val="1B5527"/>
          </a:solidFill>
          <a:latin typeface="Arial" charset="0"/>
        </a:defRPr>
      </a:lvl5pPr>
      <a:lvl6pPr marL="457200" algn="l" rtl="0" eaLnBrk="1" fontAlgn="base" hangingPunct="1">
        <a:spcBef>
          <a:spcPct val="0"/>
        </a:spcBef>
        <a:spcAft>
          <a:spcPct val="0"/>
        </a:spcAft>
        <a:defRPr sz="2800" b="1">
          <a:solidFill>
            <a:srgbClr val="1B5527"/>
          </a:solidFill>
          <a:latin typeface="Arial" charset="0"/>
        </a:defRPr>
      </a:lvl6pPr>
      <a:lvl7pPr marL="914400" algn="l" rtl="0" eaLnBrk="1" fontAlgn="base" hangingPunct="1">
        <a:spcBef>
          <a:spcPct val="0"/>
        </a:spcBef>
        <a:spcAft>
          <a:spcPct val="0"/>
        </a:spcAft>
        <a:defRPr sz="2800" b="1">
          <a:solidFill>
            <a:srgbClr val="1B5527"/>
          </a:solidFill>
          <a:latin typeface="Arial" charset="0"/>
        </a:defRPr>
      </a:lvl7pPr>
      <a:lvl8pPr marL="1371600" algn="l" rtl="0" eaLnBrk="1" fontAlgn="base" hangingPunct="1">
        <a:spcBef>
          <a:spcPct val="0"/>
        </a:spcBef>
        <a:spcAft>
          <a:spcPct val="0"/>
        </a:spcAft>
        <a:defRPr sz="2800" b="1">
          <a:solidFill>
            <a:srgbClr val="1B5527"/>
          </a:solidFill>
          <a:latin typeface="Arial" charset="0"/>
        </a:defRPr>
      </a:lvl8pPr>
      <a:lvl9pPr marL="1828800" algn="l" rtl="0" eaLnBrk="1" fontAlgn="base" hangingPunct="1">
        <a:spcBef>
          <a:spcPct val="0"/>
        </a:spcBef>
        <a:spcAft>
          <a:spcPct val="0"/>
        </a:spcAft>
        <a:defRPr sz="2800" b="1">
          <a:solidFill>
            <a:srgbClr val="1B5527"/>
          </a:solidFill>
          <a:latin typeface="Arial" charset="0"/>
        </a:defRPr>
      </a:lvl9pPr>
    </p:titleStyle>
    <p:bodyStyle>
      <a:lvl1pPr marL="231775" indent="-231775" algn="l" rtl="0" eaLnBrk="1" fontAlgn="base" hangingPunct="1">
        <a:spcBef>
          <a:spcPct val="0"/>
        </a:spcBef>
        <a:spcAft>
          <a:spcPct val="0"/>
        </a:spcAft>
        <a:buClr>
          <a:srgbClr val="1B5527"/>
        </a:buClr>
        <a:buFont typeface="Wingdings" pitchFamily="2" charset="2"/>
        <a:buChar char="n"/>
        <a:defRPr sz="2000" b="1">
          <a:solidFill>
            <a:schemeClr val="tx1"/>
          </a:solidFill>
          <a:latin typeface="+mn-lt"/>
          <a:ea typeface="+mn-ea"/>
          <a:cs typeface="+mn-cs"/>
        </a:defRPr>
      </a:lvl1pPr>
      <a:lvl2pPr marL="571500" indent="-225425" algn="l" rtl="0" eaLnBrk="1" fontAlgn="base" hangingPunct="1">
        <a:spcBef>
          <a:spcPct val="0"/>
        </a:spcBef>
        <a:spcAft>
          <a:spcPct val="10000"/>
        </a:spcAft>
        <a:buClr>
          <a:srgbClr val="1B5527"/>
        </a:buClr>
        <a:buSzPct val="110000"/>
        <a:buFont typeface="Symbol" pitchFamily="18" charset="2"/>
        <a:buChar char="·"/>
        <a:defRPr>
          <a:solidFill>
            <a:schemeClr val="tx1"/>
          </a:solidFill>
          <a:latin typeface="+mn-lt"/>
        </a:defRPr>
      </a:lvl2pPr>
      <a:lvl3pPr marL="914400" indent="-228600" algn="l" rtl="0" eaLnBrk="1" fontAlgn="base" hangingPunct="1">
        <a:spcBef>
          <a:spcPct val="0"/>
        </a:spcBef>
        <a:spcAft>
          <a:spcPct val="10000"/>
        </a:spcAft>
        <a:buClr>
          <a:srgbClr val="1B5527"/>
        </a:buClr>
        <a:buSzPct val="110000"/>
        <a:buFont typeface="Arial" charset="0"/>
        <a:buChar char="–"/>
        <a:defRPr sz="1600">
          <a:solidFill>
            <a:schemeClr val="tx1"/>
          </a:solidFill>
          <a:latin typeface="+mn-lt"/>
        </a:defRPr>
      </a:lvl3pPr>
      <a:lvl4pPr marL="1257300" indent="-228600" algn="l" rtl="0" eaLnBrk="1" fontAlgn="base" hangingPunct="1">
        <a:spcBef>
          <a:spcPct val="0"/>
        </a:spcBef>
        <a:spcAft>
          <a:spcPct val="10000"/>
        </a:spcAft>
        <a:buClr>
          <a:srgbClr val="1B5527"/>
        </a:buClr>
        <a:buChar char="•"/>
        <a:defRPr sz="1400">
          <a:solidFill>
            <a:schemeClr val="tx1"/>
          </a:solidFill>
          <a:latin typeface="+mn-lt"/>
        </a:defRPr>
      </a:lvl4pPr>
      <a:lvl5pPr marL="1600200" indent="-228600" algn="l" rtl="0" eaLnBrk="1" fontAlgn="base" hangingPunct="1">
        <a:spcBef>
          <a:spcPct val="0"/>
        </a:spcBef>
        <a:spcAft>
          <a:spcPct val="10000"/>
        </a:spcAft>
        <a:buClr>
          <a:srgbClr val="1B5527"/>
        </a:buClr>
        <a:buChar char="»"/>
        <a:defRPr sz="1200">
          <a:solidFill>
            <a:schemeClr val="tx1"/>
          </a:solidFill>
          <a:latin typeface="+mn-lt"/>
        </a:defRPr>
      </a:lvl5pPr>
      <a:lvl6pPr marL="2057400" indent="-228600" algn="l" rtl="0" eaLnBrk="1" fontAlgn="base" hangingPunct="1">
        <a:spcBef>
          <a:spcPct val="0"/>
        </a:spcBef>
        <a:spcAft>
          <a:spcPct val="10000"/>
        </a:spcAft>
        <a:buClr>
          <a:srgbClr val="1B5527"/>
        </a:buClr>
        <a:buChar char="»"/>
        <a:defRPr sz="1200">
          <a:solidFill>
            <a:schemeClr val="tx1"/>
          </a:solidFill>
          <a:latin typeface="+mn-lt"/>
        </a:defRPr>
      </a:lvl6pPr>
      <a:lvl7pPr marL="2514600" indent="-228600" algn="l" rtl="0" eaLnBrk="1" fontAlgn="base" hangingPunct="1">
        <a:spcBef>
          <a:spcPct val="0"/>
        </a:spcBef>
        <a:spcAft>
          <a:spcPct val="10000"/>
        </a:spcAft>
        <a:buClr>
          <a:srgbClr val="1B5527"/>
        </a:buClr>
        <a:buChar char="»"/>
        <a:defRPr sz="1200">
          <a:solidFill>
            <a:schemeClr val="tx1"/>
          </a:solidFill>
          <a:latin typeface="+mn-lt"/>
        </a:defRPr>
      </a:lvl7pPr>
      <a:lvl8pPr marL="2971800" indent="-228600" algn="l" rtl="0" eaLnBrk="1" fontAlgn="base" hangingPunct="1">
        <a:spcBef>
          <a:spcPct val="0"/>
        </a:spcBef>
        <a:spcAft>
          <a:spcPct val="10000"/>
        </a:spcAft>
        <a:buClr>
          <a:srgbClr val="1B5527"/>
        </a:buClr>
        <a:buChar char="»"/>
        <a:defRPr sz="1200">
          <a:solidFill>
            <a:schemeClr val="tx1"/>
          </a:solidFill>
          <a:latin typeface="+mn-lt"/>
        </a:defRPr>
      </a:lvl8pPr>
      <a:lvl9pPr marL="3429000" indent="-228600" algn="l" rtl="0" eaLnBrk="1" fontAlgn="base" hangingPunct="1">
        <a:spcBef>
          <a:spcPct val="0"/>
        </a:spcBef>
        <a:spcAft>
          <a:spcPct val="10000"/>
        </a:spcAft>
        <a:buClr>
          <a:srgbClr val="1B5527"/>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altLang="en-US" sz="3200" dirty="0">
                <a:latin typeface="Tahoma" panose="020B0604030504040204" pitchFamily="34" charset="0"/>
                <a:ea typeface="Tahoma" panose="020B0604030504040204" pitchFamily="34" charset="0"/>
                <a:cs typeface="Tahoma" panose="020B0604030504040204" pitchFamily="34" charset="0"/>
              </a:rPr>
              <a:t>DOELAP Assessor Training</a:t>
            </a:r>
            <a:br>
              <a:rPr lang="en-US" altLang="en-US" sz="3200" dirty="0"/>
            </a:br>
            <a:r>
              <a:rPr lang="en-US" altLang="en-US" sz="3200" dirty="0"/>
              <a:t>Corrective Actions</a:t>
            </a:r>
          </a:p>
        </p:txBody>
      </p:sp>
      <p:sp>
        <p:nvSpPr>
          <p:cNvPr id="3075" name="Rectangle 3"/>
          <p:cNvSpPr>
            <a:spLocks noGrp="1" noChangeArrowheads="1"/>
          </p:cNvSpPr>
          <p:nvPr>
            <p:ph type="subTitle" idx="1"/>
          </p:nvPr>
        </p:nvSpPr>
        <p:spPr/>
        <p:txBody>
          <a:bodyPr/>
          <a:lstStyle/>
          <a:p>
            <a:r>
              <a:rPr lang="en-US" altLang="en-US" dirty="0"/>
              <a:t>Idaho Falls, ID</a:t>
            </a:r>
          </a:p>
          <a:p>
            <a:r>
              <a:rPr lang="en-US" altLang="en-US" dirty="0"/>
              <a:t>September 2023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Correction vs. Corrective Action</a:t>
            </a:r>
          </a:p>
        </p:txBody>
      </p:sp>
      <p:sp>
        <p:nvSpPr>
          <p:cNvPr id="3" name="Content Placeholder 2"/>
          <p:cNvSpPr>
            <a:spLocks noGrp="1"/>
          </p:cNvSpPr>
          <p:nvPr>
            <p:ph idx="1"/>
          </p:nvPr>
        </p:nvSpPr>
        <p:spPr/>
        <p:txBody>
          <a:bodyPr/>
          <a:lstStyle/>
          <a:p>
            <a:pPr marL="0" indent="0">
              <a:spcAft>
                <a:spcPts val="2400"/>
              </a:spcAft>
              <a:buNone/>
            </a:pPr>
            <a:r>
              <a:rPr lang="en-US" u="sng" dirty="0"/>
              <a:t>Correction</a:t>
            </a:r>
          </a:p>
          <a:p>
            <a:pPr marL="461963" lvl="1" indent="-350838">
              <a:spcAft>
                <a:spcPts val="2400"/>
              </a:spcAft>
              <a:buSzPct val="120000"/>
              <a:buFont typeface="Wingdings" panose="05000000000000000000" pitchFamily="2" charset="2"/>
              <a:buChar char="§"/>
            </a:pPr>
            <a:r>
              <a:rPr lang="en-US" dirty="0"/>
              <a:t>The action taken to perform a fix of the immediate problem to resolve the nonconformity and make it acceptable (i.e., when you find a problem and fix the immediate problem)</a:t>
            </a:r>
          </a:p>
          <a:p>
            <a:pPr marL="461963" lvl="1" indent="-350838">
              <a:spcAft>
                <a:spcPts val="2400"/>
              </a:spcAft>
              <a:buSzPct val="120000"/>
              <a:buFont typeface="Wingdings" panose="05000000000000000000" pitchFamily="2" charset="2"/>
              <a:buChar char="§"/>
            </a:pPr>
            <a:r>
              <a:rPr lang="en-US" dirty="0"/>
              <a:t>Quick, on-the-spot fix to a problem (act of containment)</a:t>
            </a:r>
          </a:p>
          <a:p>
            <a:pPr marL="461963" lvl="1" indent="-350838">
              <a:spcAft>
                <a:spcPts val="2400"/>
              </a:spcAft>
              <a:buSzPct val="120000"/>
              <a:buFont typeface="Wingdings" panose="05000000000000000000" pitchFamily="2" charset="2"/>
              <a:buChar char="§"/>
            </a:pPr>
            <a:r>
              <a:rPr lang="en-US" dirty="0"/>
              <a:t>Does not take action to prevent the problem from recurring </a:t>
            </a:r>
          </a:p>
          <a:p>
            <a:pPr marL="461963" lvl="1" indent="-350838">
              <a:spcAft>
                <a:spcPts val="2400"/>
              </a:spcAft>
              <a:buSzPct val="120000"/>
              <a:buFont typeface="Wingdings" panose="05000000000000000000" pitchFamily="2" charset="2"/>
              <a:buChar char="§"/>
            </a:pPr>
            <a:r>
              <a:rPr lang="en-US" dirty="0"/>
              <a:t>Band-Aid fix</a:t>
            </a:r>
          </a:p>
          <a:p>
            <a:pPr marL="461963" lvl="1" indent="-350838">
              <a:spcAft>
                <a:spcPts val="0"/>
              </a:spcAft>
              <a:buSzPct val="120000"/>
              <a:buFont typeface="Wingdings" panose="05000000000000000000" pitchFamily="2" charset="2"/>
              <a:buChar char="§"/>
            </a:pPr>
            <a:r>
              <a:rPr lang="en-US" b="1" dirty="0">
                <a:solidFill>
                  <a:srgbClr val="0033CC"/>
                </a:solidFill>
              </a:rPr>
              <a:t>Corrections </a:t>
            </a:r>
            <a:r>
              <a:rPr lang="en-US" b="1" dirty="0"/>
              <a:t>=</a:t>
            </a:r>
            <a:r>
              <a:rPr lang="en-US" b="1" dirty="0">
                <a:solidFill>
                  <a:srgbClr val="0033CC"/>
                </a:solidFill>
              </a:rPr>
              <a:t> </a:t>
            </a:r>
            <a:r>
              <a:rPr lang="en-US" b="1" dirty="0">
                <a:solidFill>
                  <a:srgbClr val="C00000"/>
                </a:solidFill>
              </a:rPr>
              <a:t>Red Flag</a:t>
            </a:r>
            <a:endParaRPr lang="en-US" sz="2000" b="1" dirty="0">
              <a:solidFill>
                <a:srgbClr val="C00000"/>
              </a:solidFill>
            </a:endParaRPr>
          </a:p>
        </p:txBody>
      </p:sp>
    </p:spTree>
    <p:extLst>
      <p:ext uri="{BB962C8B-B14F-4D97-AF65-F5344CB8AC3E}">
        <p14:creationId xmlns:p14="http://schemas.microsoft.com/office/powerpoint/2010/main" val="386228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Correction vs. Corrective Action</a:t>
            </a:r>
          </a:p>
        </p:txBody>
      </p:sp>
      <p:sp>
        <p:nvSpPr>
          <p:cNvPr id="3" name="Content Placeholder 2"/>
          <p:cNvSpPr>
            <a:spLocks noGrp="1"/>
          </p:cNvSpPr>
          <p:nvPr>
            <p:ph idx="1"/>
          </p:nvPr>
        </p:nvSpPr>
        <p:spPr/>
        <p:txBody>
          <a:bodyPr/>
          <a:lstStyle/>
          <a:p>
            <a:pPr marL="0" indent="0">
              <a:spcAft>
                <a:spcPts val="2400"/>
              </a:spcAft>
              <a:buNone/>
            </a:pPr>
            <a:r>
              <a:rPr lang="en-US" u="sng" dirty="0"/>
              <a:t>Corrective Action (CA) </a:t>
            </a:r>
          </a:p>
          <a:p>
            <a:pPr marL="461963" lvl="1" indent="-350838">
              <a:spcAft>
                <a:spcPts val="1800"/>
              </a:spcAft>
              <a:buSzPct val="120000"/>
              <a:buFont typeface="Wingdings" panose="05000000000000000000" pitchFamily="2" charset="2"/>
              <a:buChar char="§"/>
            </a:pPr>
            <a:r>
              <a:rPr lang="en-US" dirty="0"/>
              <a:t>The action taken to eliminate the cause(s) of existing nonconformities </a:t>
            </a:r>
            <a:r>
              <a:rPr lang="en-US" b="1" dirty="0">
                <a:solidFill>
                  <a:srgbClr val="0033CC"/>
                </a:solidFill>
              </a:rPr>
              <a:t>to prevent recurrence</a:t>
            </a:r>
          </a:p>
          <a:p>
            <a:pPr lvl="2" indent="-341313">
              <a:spcAft>
                <a:spcPts val="3000"/>
              </a:spcAft>
              <a:buSzPct val="100000"/>
              <a:buFont typeface="Wingdings" panose="05000000000000000000" pitchFamily="2" charset="2"/>
              <a:buChar char="Ø"/>
            </a:pPr>
            <a:r>
              <a:rPr lang="en-US" dirty="0"/>
              <a:t>Evaluate and identify the underlying root cause(s) of a nonconformity and implement planned action(s) to correct the underlying root cause(s) and prevent recurrence</a:t>
            </a:r>
          </a:p>
          <a:p>
            <a:pPr marL="461963" lvl="1" indent="-350838">
              <a:spcAft>
                <a:spcPts val="1800"/>
              </a:spcAft>
              <a:buSzPct val="120000"/>
              <a:buFont typeface="Wingdings" panose="05000000000000000000" pitchFamily="2" charset="2"/>
              <a:buChar char="§"/>
            </a:pPr>
            <a:r>
              <a:rPr lang="en-US" dirty="0"/>
              <a:t>CA process starts with RCA</a:t>
            </a:r>
          </a:p>
          <a:p>
            <a:pPr lvl="2" indent="-341313">
              <a:spcAft>
                <a:spcPts val="1800"/>
              </a:spcAft>
              <a:buSzPct val="100000"/>
              <a:buFont typeface="Wingdings" panose="05000000000000000000" pitchFamily="2" charset="2"/>
              <a:buChar char="Ø"/>
            </a:pPr>
            <a:r>
              <a:rPr lang="en-US" dirty="0"/>
              <a:t>CAs are a result of a thorough root cause analysis process</a:t>
            </a:r>
          </a:p>
        </p:txBody>
      </p:sp>
    </p:spTree>
    <p:extLst>
      <p:ext uri="{BB962C8B-B14F-4D97-AF65-F5344CB8AC3E}">
        <p14:creationId xmlns:p14="http://schemas.microsoft.com/office/powerpoint/2010/main" val="3578281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152400"/>
            <a:ext cx="4724400" cy="1219200"/>
          </a:xfrm>
        </p:spPr>
        <p:txBody>
          <a:bodyPr/>
          <a:lstStyle/>
          <a:p>
            <a:pPr algn="ctr"/>
            <a:r>
              <a:rPr lang="en-US" dirty="0"/>
              <a:t>Root Cause Determination</a:t>
            </a:r>
          </a:p>
        </p:txBody>
      </p:sp>
      <p:sp>
        <p:nvSpPr>
          <p:cNvPr id="3" name="Content Placeholder 2"/>
          <p:cNvSpPr>
            <a:spLocks noGrp="1"/>
          </p:cNvSpPr>
          <p:nvPr>
            <p:ph idx="1"/>
          </p:nvPr>
        </p:nvSpPr>
        <p:spPr>
          <a:xfrm>
            <a:off x="457200" y="1676400"/>
            <a:ext cx="8229600" cy="4876800"/>
          </a:xfrm>
        </p:spPr>
        <p:txBody>
          <a:bodyPr/>
          <a:lstStyle/>
          <a:p>
            <a:pPr marL="0" indent="0">
              <a:spcAft>
                <a:spcPts val="1200"/>
              </a:spcAft>
              <a:buNone/>
            </a:pPr>
            <a:r>
              <a:rPr lang="en-US" u="sng" dirty="0"/>
              <a:t>Root Cause</a:t>
            </a:r>
          </a:p>
          <a:p>
            <a:pPr marL="0" indent="0">
              <a:spcAft>
                <a:spcPts val="1800"/>
              </a:spcAft>
              <a:buSzPct val="120000"/>
              <a:buNone/>
            </a:pPr>
            <a:r>
              <a:rPr lang="en-US" sz="1800" b="0" dirty="0"/>
              <a:t>A factor that caused a nonconformance and should be permanently eliminated through corrective action or process improvement.  </a:t>
            </a:r>
          </a:p>
          <a:p>
            <a:pPr marL="0" indent="0">
              <a:spcAft>
                <a:spcPts val="3000"/>
              </a:spcAft>
              <a:buSzPct val="120000"/>
              <a:buNone/>
            </a:pPr>
            <a:r>
              <a:rPr lang="en-US" sz="1800" b="0" dirty="0"/>
              <a:t>The root cause is the core issue – the highest-level cause – that sets in motion the entire cause-and-effect reaction that ultimately leads to the problem(s).  </a:t>
            </a:r>
            <a:endParaRPr lang="en-US" dirty="0"/>
          </a:p>
          <a:p>
            <a:pPr marL="0" indent="0">
              <a:buNone/>
            </a:pPr>
            <a:endParaRPr lang="en-US" dirty="0"/>
          </a:p>
        </p:txBody>
      </p:sp>
      <p:pic>
        <p:nvPicPr>
          <p:cNvPr id="6" name="Picture 5" descr="A diagram of a problem&#10;&#10;Description automatically generated">
            <a:extLst>
              <a:ext uri="{FF2B5EF4-FFF2-40B4-BE49-F238E27FC236}">
                <a16:creationId xmlns:a16="http://schemas.microsoft.com/office/drawing/2014/main" id="{C4B679AB-8B1F-5DEE-2F55-BFDB2DFA97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5662" y="3743325"/>
            <a:ext cx="2352675" cy="2809875"/>
          </a:xfrm>
          <a:prstGeom prst="rect">
            <a:avLst/>
          </a:prstGeom>
        </p:spPr>
      </p:pic>
    </p:spTree>
    <p:extLst>
      <p:ext uri="{BB962C8B-B14F-4D97-AF65-F5344CB8AC3E}">
        <p14:creationId xmlns:p14="http://schemas.microsoft.com/office/powerpoint/2010/main" val="2419524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152400"/>
            <a:ext cx="4724400" cy="1219200"/>
          </a:xfrm>
        </p:spPr>
        <p:txBody>
          <a:bodyPr/>
          <a:lstStyle/>
          <a:p>
            <a:pPr algn="ctr"/>
            <a:r>
              <a:rPr lang="en-US" dirty="0"/>
              <a:t>Root Cause Determination</a:t>
            </a:r>
          </a:p>
        </p:txBody>
      </p:sp>
      <p:sp>
        <p:nvSpPr>
          <p:cNvPr id="3" name="Content Placeholder 2"/>
          <p:cNvSpPr>
            <a:spLocks noGrp="1"/>
          </p:cNvSpPr>
          <p:nvPr>
            <p:ph idx="1"/>
          </p:nvPr>
        </p:nvSpPr>
        <p:spPr>
          <a:xfrm>
            <a:off x="457200" y="2133600"/>
            <a:ext cx="8229600" cy="4419600"/>
          </a:xfrm>
        </p:spPr>
        <p:txBody>
          <a:bodyPr/>
          <a:lstStyle/>
          <a:p>
            <a:pPr marL="0" indent="0">
              <a:spcAft>
                <a:spcPts val="3000"/>
              </a:spcAft>
              <a:buNone/>
            </a:pPr>
            <a:r>
              <a:rPr lang="en-US" dirty="0">
                <a:solidFill>
                  <a:srgbClr val="0033CC"/>
                </a:solidFill>
              </a:rPr>
              <a:t>The term </a:t>
            </a:r>
            <a:r>
              <a:rPr lang="en-US" u="sng" dirty="0">
                <a:solidFill>
                  <a:srgbClr val="0033CC"/>
                </a:solidFill>
              </a:rPr>
              <a:t>root cause</a:t>
            </a:r>
            <a:r>
              <a:rPr lang="en-US" dirty="0">
                <a:solidFill>
                  <a:srgbClr val="0033CC"/>
                </a:solidFill>
              </a:rPr>
              <a:t> implies there is a single cause for a problem</a:t>
            </a:r>
          </a:p>
          <a:p>
            <a:pPr marL="460375" indent="-342900">
              <a:spcAft>
                <a:spcPts val="2400"/>
              </a:spcAft>
              <a:buSzPct val="120000"/>
              <a:buFont typeface="Wingdings" panose="05000000000000000000" pitchFamily="2" charset="2"/>
              <a:buChar char="§"/>
            </a:pPr>
            <a:r>
              <a:rPr lang="en-US" sz="1800" b="0" dirty="0"/>
              <a:t>Commonly, multiple causes interact and work together to trigger the problem</a:t>
            </a:r>
          </a:p>
          <a:p>
            <a:pPr marL="460375" indent="-342900">
              <a:spcAft>
                <a:spcPts val="2400"/>
              </a:spcAft>
              <a:buSzPct val="120000"/>
              <a:buFont typeface="Wingdings" panose="05000000000000000000" pitchFamily="2" charset="2"/>
              <a:buChar char="§"/>
            </a:pPr>
            <a:r>
              <a:rPr lang="en-US" sz="1800" b="0" dirty="0"/>
              <a:t>Thus, some CAPs may identify more than one true root cause</a:t>
            </a:r>
            <a:endParaRPr lang="en-US" dirty="0"/>
          </a:p>
          <a:p>
            <a:endParaRPr lang="en-US" dirty="0"/>
          </a:p>
          <a:p>
            <a:pPr marL="0" indent="0">
              <a:buNone/>
            </a:pPr>
            <a:endParaRPr lang="en-US" dirty="0"/>
          </a:p>
        </p:txBody>
      </p:sp>
    </p:spTree>
    <p:extLst>
      <p:ext uri="{BB962C8B-B14F-4D97-AF65-F5344CB8AC3E}">
        <p14:creationId xmlns:p14="http://schemas.microsoft.com/office/powerpoint/2010/main" val="2447542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Common Root Causes</a:t>
            </a:r>
          </a:p>
        </p:txBody>
      </p:sp>
      <p:sp>
        <p:nvSpPr>
          <p:cNvPr id="3" name="Content Placeholder 2"/>
          <p:cNvSpPr>
            <a:spLocks noGrp="1"/>
          </p:cNvSpPr>
          <p:nvPr>
            <p:ph idx="1"/>
          </p:nvPr>
        </p:nvSpPr>
        <p:spPr>
          <a:xfrm>
            <a:off x="457200" y="1905000"/>
            <a:ext cx="8229600" cy="4495800"/>
          </a:xfrm>
        </p:spPr>
        <p:txBody>
          <a:bodyPr/>
          <a:lstStyle/>
          <a:p>
            <a:pPr marL="457200" indent="-346075">
              <a:spcAft>
                <a:spcPts val="1800"/>
              </a:spcAft>
              <a:buSzPct val="120000"/>
              <a:buFont typeface="Wingdings" panose="05000000000000000000" pitchFamily="2" charset="2"/>
              <a:buChar char="§"/>
            </a:pPr>
            <a:r>
              <a:rPr lang="en-US" sz="1800" b="0" dirty="0"/>
              <a:t>Lack of or incomplete training</a:t>
            </a:r>
          </a:p>
          <a:p>
            <a:pPr marL="457200" indent="-346075">
              <a:spcAft>
                <a:spcPts val="1800"/>
              </a:spcAft>
              <a:buSzPct val="120000"/>
              <a:buFont typeface="Wingdings" panose="05000000000000000000" pitchFamily="2" charset="2"/>
              <a:buChar char="§"/>
            </a:pPr>
            <a:r>
              <a:rPr lang="en-US" sz="1800" b="0" dirty="0"/>
              <a:t>Design of process</a:t>
            </a:r>
          </a:p>
          <a:p>
            <a:pPr marL="457200" indent="-346075">
              <a:spcAft>
                <a:spcPts val="1800"/>
              </a:spcAft>
              <a:buSzPct val="120000"/>
              <a:buFont typeface="Wingdings" panose="05000000000000000000" pitchFamily="2" charset="2"/>
              <a:buChar char="§"/>
            </a:pPr>
            <a:r>
              <a:rPr lang="en-US" sz="1800" b="0" dirty="0"/>
              <a:t>Change in control/communication</a:t>
            </a:r>
          </a:p>
          <a:p>
            <a:pPr marL="457200" indent="-346075">
              <a:spcAft>
                <a:spcPts val="1800"/>
              </a:spcAft>
              <a:buSzPct val="120000"/>
              <a:buFont typeface="Wingdings" panose="05000000000000000000" pitchFamily="2" charset="2"/>
              <a:buChar char="§"/>
            </a:pPr>
            <a:r>
              <a:rPr lang="en-US" sz="1800" b="0" dirty="0"/>
              <a:t>Inadequate SOPs</a:t>
            </a:r>
          </a:p>
          <a:p>
            <a:pPr marL="457200" indent="-346075">
              <a:spcAft>
                <a:spcPts val="1800"/>
              </a:spcAft>
              <a:buSzPct val="120000"/>
              <a:buFont typeface="Wingdings" panose="05000000000000000000" pitchFamily="2" charset="2"/>
              <a:buChar char="§"/>
            </a:pPr>
            <a:r>
              <a:rPr lang="en-US" sz="1800" b="0" dirty="0"/>
              <a:t>Purchasing/supplier quality issues</a:t>
            </a:r>
          </a:p>
          <a:p>
            <a:pPr marL="457200" indent="-346075">
              <a:spcAft>
                <a:spcPts val="1800"/>
              </a:spcAft>
              <a:buSzPct val="120000"/>
              <a:buFont typeface="Wingdings" panose="05000000000000000000" pitchFamily="2" charset="2"/>
              <a:buChar char="§"/>
            </a:pPr>
            <a:r>
              <a:rPr lang="en-US" sz="1800" b="0" dirty="0"/>
              <a:t>Neglected QC trends or outliers</a:t>
            </a:r>
          </a:p>
          <a:p>
            <a:pPr marL="457200" indent="-346075">
              <a:spcAft>
                <a:spcPts val="1800"/>
              </a:spcAft>
              <a:buSzPct val="120000"/>
              <a:buFont typeface="Wingdings" panose="05000000000000000000" pitchFamily="2" charset="2"/>
              <a:buChar char="§"/>
            </a:pPr>
            <a:r>
              <a:rPr lang="en-US" sz="1800" b="0" dirty="0"/>
              <a:t>Lack of documentation</a:t>
            </a:r>
          </a:p>
          <a:p>
            <a:pPr marL="457200" indent="-346075">
              <a:spcAft>
                <a:spcPts val="1800"/>
              </a:spcAft>
              <a:buSzPct val="120000"/>
              <a:buFont typeface="Wingdings" panose="05000000000000000000" pitchFamily="2" charset="2"/>
              <a:buChar char="§"/>
            </a:pPr>
            <a:r>
              <a:rPr lang="en-US" sz="1800" b="0" dirty="0"/>
              <a:t>Insufficient instrument maintenance</a:t>
            </a:r>
          </a:p>
          <a:p>
            <a:pPr marL="457200" indent="-346075">
              <a:spcAft>
                <a:spcPts val="1800"/>
              </a:spcAft>
              <a:buSzPct val="120000"/>
              <a:buFont typeface="Wingdings" panose="05000000000000000000" pitchFamily="2" charset="2"/>
              <a:buChar char="§"/>
            </a:pPr>
            <a:r>
              <a:rPr lang="en-US" sz="1800" b="0" dirty="0"/>
              <a:t>Equipment malfunction or design</a:t>
            </a:r>
          </a:p>
          <a:p>
            <a:endParaRPr lang="en-US" dirty="0"/>
          </a:p>
          <a:p>
            <a:endParaRPr lang="en-US" dirty="0"/>
          </a:p>
          <a:p>
            <a:endParaRPr lang="en-US" dirty="0"/>
          </a:p>
        </p:txBody>
      </p:sp>
    </p:spTree>
    <p:extLst>
      <p:ext uri="{BB962C8B-B14F-4D97-AF65-F5344CB8AC3E}">
        <p14:creationId xmlns:p14="http://schemas.microsoft.com/office/powerpoint/2010/main" val="3843329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152400"/>
            <a:ext cx="5410200" cy="1219200"/>
          </a:xfrm>
        </p:spPr>
        <p:txBody>
          <a:bodyPr/>
          <a:lstStyle/>
          <a:p>
            <a:pPr algn="ctr"/>
            <a:r>
              <a:rPr lang="en-US" dirty="0"/>
              <a:t>What is Root Cause Analysis?</a:t>
            </a:r>
          </a:p>
        </p:txBody>
      </p:sp>
      <p:sp>
        <p:nvSpPr>
          <p:cNvPr id="3" name="Content Placeholder 2"/>
          <p:cNvSpPr>
            <a:spLocks noGrp="1"/>
          </p:cNvSpPr>
          <p:nvPr>
            <p:ph idx="1"/>
          </p:nvPr>
        </p:nvSpPr>
        <p:spPr>
          <a:xfrm>
            <a:off x="457200" y="1676400"/>
            <a:ext cx="8229600" cy="4724400"/>
          </a:xfrm>
        </p:spPr>
        <p:txBody>
          <a:bodyPr/>
          <a:lstStyle/>
          <a:p>
            <a:pPr marL="0" lvl="1" indent="0">
              <a:spcAft>
                <a:spcPts val="2400"/>
              </a:spcAft>
              <a:buNone/>
            </a:pPr>
            <a:r>
              <a:rPr lang="en-US" sz="2000" b="1" u="sng" dirty="0"/>
              <a:t>Root Cause Analysis</a:t>
            </a:r>
          </a:p>
          <a:p>
            <a:pPr marL="0" lvl="1" indent="0">
              <a:spcAft>
                <a:spcPts val="2400"/>
              </a:spcAft>
              <a:buNone/>
            </a:pPr>
            <a:r>
              <a:rPr lang="en-US" sz="2000" dirty="0"/>
              <a:t>An investigation that involves implementing analytical, problem-solving techniques to identify all potential cause(s) for the nonconformity.</a:t>
            </a:r>
            <a:r>
              <a:rPr lang="en-US" sz="1700" dirty="0"/>
              <a:t>  </a:t>
            </a:r>
          </a:p>
          <a:p>
            <a:pPr marL="461963" lvl="1" indent="-350838">
              <a:spcAft>
                <a:spcPts val="2400"/>
              </a:spcAft>
              <a:buSzPct val="120000"/>
              <a:buFont typeface="Wingdings" panose="05000000000000000000" pitchFamily="2" charset="2"/>
              <a:buChar char="§"/>
            </a:pPr>
            <a:r>
              <a:rPr lang="en-US" dirty="0"/>
              <a:t>A collective term that describes a wide range of approaches, tools, and techniques used to uncover causes of problems. </a:t>
            </a:r>
          </a:p>
          <a:p>
            <a:pPr marL="461963" lvl="1" indent="-350838">
              <a:spcAft>
                <a:spcPts val="2400"/>
              </a:spcAft>
              <a:buSzPct val="120000"/>
              <a:buFont typeface="Wingdings" panose="05000000000000000000" pitchFamily="2" charset="2"/>
              <a:buChar char="§"/>
            </a:pPr>
            <a:r>
              <a:rPr lang="en-US" dirty="0"/>
              <a:t>Revolves around the process of identifying the </a:t>
            </a:r>
            <a:r>
              <a:rPr lang="en-US" u="sng" dirty="0"/>
              <a:t>source</a:t>
            </a:r>
            <a:r>
              <a:rPr lang="en-US" dirty="0"/>
              <a:t> of a problem and looking for a solution in a way that the problem is treated at the root level.</a:t>
            </a:r>
          </a:p>
          <a:p>
            <a:pPr marL="461963" lvl="1" indent="-350838">
              <a:spcAft>
                <a:spcPts val="2400"/>
              </a:spcAft>
              <a:buSzPct val="120000"/>
              <a:buFont typeface="Wingdings" panose="05000000000000000000" pitchFamily="2" charset="2"/>
              <a:buChar char="§"/>
            </a:pPr>
            <a:r>
              <a:rPr lang="en-US" dirty="0"/>
              <a:t>The results of RCA are then used to formulate a CAP.  </a:t>
            </a:r>
          </a:p>
          <a:p>
            <a:pPr marL="0" lvl="1" indent="0">
              <a:spcAft>
                <a:spcPts val="1200"/>
              </a:spcAft>
              <a:buSzPct val="120000"/>
              <a:buNone/>
            </a:pPr>
            <a:r>
              <a:rPr lang="en-US" dirty="0">
                <a:solidFill>
                  <a:srgbClr val="0033CC"/>
                </a:solidFill>
              </a:rPr>
              <a:t>The elimination of the symptoms of a problem is not alone sufficient to address the problem and prevent recurrence – it must be addressed at the source.</a:t>
            </a:r>
            <a:endParaRPr lang="en-US" dirty="0"/>
          </a:p>
        </p:txBody>
      </p:sp>
    </p:spTree>
    <p:extLst>
      <p:ext uri="{BB962C8B-B14F-4D97-AF65-F5344CB8AC3E}">
        <p14:creationId xmlns:p14="http://schemas.microsoft.com/office/powerpoint/2010/main" val="742158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152400"/>
            <a:ext cx="5257800" cy="1219200"/>
          </a:xfrm>
        </p:spPr>
        <p:txBody>
          <a:bodyPr/>
          <a:lstStyle/>
          <a:p>
            <a:pPr algn="ctr"/>
            <a:r>
              <a:rPr lang="en-US" dirty="0"/>
              <a:t>Root Cause Analysis Tools</a:t>
            </a:r>
          </a:p>
        </p:txBody>
      </p:sp>
      <p:sp>
        <p:nvSpPr>
          <p:cNvPr id="3" name="Content Placeholder 2"/>
          <p:cNvSpPr>
            <a:spLocks noGrp="1"/>
          </p:cNvSpPr>
          <p:nvPr>
            <p:ph idx="1"/>
          </p:nvPr>
        </p:nvSpPr>
        <p:spPr>
          <a:xfrm>
            <a:off x="457200" y="1676400"/>
            <a:ext cx="8229600" cy="4724400"/>
          </a:xfrm>
        </p:spPr>
        <p:txBody>
          <a:bodyPr/>
          <a:lstStyle/>
          <a:p>
            <a:pPr marL="0" indent="0">
              <a:spcAft>
                <a:spcPts val="1800"/>
              </a:spcAft>
              <a:buNone/>
            </a:pPr>
            <a:r>
              <a:rPr lang="en-US" u="sng" dirty="0"/>
              <a:t>Implementation of RCA</a:t>
            </a:r>
          </a:p>
          <a:p>
            <a:pPr marL="460375" indent="-342900">
              <a:spcAft>
                <a:spcPts val="2400"/>
              </a:spcAft>
              <a:buSzPct val="120000"/>
              <a:buFont typeface="Wingdings" panose="05000000000000000000" pitchFamily="2" charset="2"/>
              <a:buChar char="§"/>
            </a:pPr>
            <a:r>
              <a:rPr lang="en-US" sz="1800" b="0" dirty="0"/>
              <a:t>Most methods are found to be fairly effective at reaching potential root causes if properly carried out.</a:t>
            </a:r>
          </a:p>
          <a:p>
            <a:pPr marL="460375" indent="-342900">
              <a:spcAft>
                <a:spcPts val="1200"/>
              </a:spcAft>
              <a:buSzPct val="120000"/>
              <a:buFont typeface="Wingdings" panose="05000000000000000000" pitchFamily="2" charset="2"/>
              <a:buChar char="§"/>
            </a:pPr>
            <a:r>
              <a:rPr lang="en-US" sz="1800" b="0" dirty="0"/>
              <a:t>Common examples:</a:t>
            </a:r>
          </a:p>
          <a:p>
            <a:pPr lvl="2" indent="-341313">
              <a:spcAft>
                <a:spcPts val="1200"/>
              </a:spcAft>
              <a:buSzPct val="100000"/>
              <a:buFont typeface="Wingdings" panose="05000000000000000000" pitchFamily="2" charset="2"/>
              <a:buChar char="Ø"/>
            </a:pPr>
            <a:r>
              <a:rPr lang="en-US" dirty="0"/>
              <a:t>5 Whys</a:t>
            </a:r>
          </a:p>
          <a:p>
            <a:pPr lvl="2" indent="-341313">
              <a:spcAft>
                <a:spcPts val="1200"/>
              </a:spcAft>
              <a:buSzPct val="100000"/>
              <a:buFont typeface="Wingdings" panose="05000000000000000000" pitchFamily="2" charset="2"/>
              <a:buChar char="Ø"/>
            </a:pPr>
            <a:r>
              <a:rPr lang="en-US" dirty="0"/>
              <a:t>Fishbone Diagrams (Cause-and-Effect)</a:t>
            </a:r>
          </a:p>
          <a:p>
            <a:pPr lvl="2" indent="-341313">
              <a:spcAft>
                <a:spcPts val="6000"/>
              </a:spcAft>
              <a:buSzPct val="100000"/>
              <a:buFont typeface="Wingdings" panose="05000000000000000000" pitchFamily="2" charset="2"/>
              <a:buChar char="Ø"/>
            </a:pPr>
            <a:r>
              <a:rPr lang="en-US" dirty="0"/>
              <a:t>Tree diagrams</a:t>
            </a:r>
          </a:p>
          <a:p>
            <a:pPr marL="460375" indent="-342900">
              <a:spcAft>
                <a:spcPts val="1200"/>
              </a:spcAft>
              <a:buSzPct val="120000"/>
              <a:buFont typeface="Wingdings" panose="05000000000000000000" pitchFamily="2" charset="2"/>
              <a:buChar char="§"/>
            </a:pPr>
            <a:r>
              <a:rPr lang="en-US" sz="1800" b="0" dirty="0"/>
              <a:t>Ideally, a combination of various tools and techniques should be used to conduct root cause analysis in your organization.</a:t>
            </a:r>
            <a:endParaRPr lang="en-US" sz="1800" b="0" dirty="0">
              <a:solidFill>
                <a:srgbClr val="0033CC"/>
              </a:solidFill>
            </a:endParaRPr>
          </a:p>
        </p:txBody>
      </p:sp>
      <p:pic>
        <p:nvPicPr>
          <p:cNvPr id="4" name="Content Placeholder 3">
            <a:extLst>
              <a:ext uri="{FF2B5EF4-FFF2-40B4-BE49-F238E27FC236}">
                <a16:creationId xmlns:a16="http://schemas.microsoft.com/office/drawing/2014/main" id="{28269FAE-E8E1-49E3-0680-0A0391BC77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5410200" y="2644473"/>
            <a:ext cx="1905000" cy="2537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86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152400"/>
            <a:ext cx="5257800" cy="1219200"/>
          </a:xfrm>
        </p:spPr>
        <p:txBody>
          <a:bodyPr/>
          <a:lstStyle/>
          <a:p>
            <a:pPr algn="ctr"/>
            <a:r>
              <a:rPr lang="en-US" dirty="0"/>
              <a:t>Root Cause Analysis Tools</a:t>
            </a:r>
          </a:p>
        </p:txBody>
      </p:sp>
      <p:sp>
        <p:nvSpPr>
          <p:cNvPr id="3" name="Content Placeholder 2"/>
          <p:cNvSpPr>
            <a:spLocks noGrp="1"/>
          </p:cNvSpPr>
          <p:nvPr>
            <p:ph idx="1"/>
          </p:nvPr>
        </p:nvSpPr>
        <p:spPr>
          <a:xfrm>
            <a:off x="457200" y="1676400"/>
            <a:ext cx="8229600" cy="4724400"/>
          </a:xfrm>
        </p:spPr>
        <p:txBody>
          <a:bodyPr/>
          <a:lstStyle/>
          <a:p>
            <a:pPr marL="0" indent="0">
              <a:spcAft>
                <a:spcPts val="1800"/>
              </a:spcAft>
              <a:buNone/>
            </a:pPr>
            <a:r>
              <a:rPr lang="en-US" u="sng" dirty="0"/>
              <a:t>5 Whys</a:t>
            </a:r>
          </a:p>
          <a:p>
            <a:pPr marL="0" indent="0">
              <a:spcAft>
                <a:spcPts val="1800"/>
              </a:spcAft>
              <a:buSzPct val="120000"/>
              <a:buNone/>
            </a:pPr>
            <a:r>
              <a:rPr lang="en-US" b="0" dirty="0"/>
              <a:t>Considered the simplest approach to RCA.</a:t>
            </a:r>
          </a:p>
          <a:p>
            <a:pPr marL="461963" indent="-350838">
              <a:spcAft>
                <a:spcPts val="1800"/>
              </a:spcAft>
              <a:buFont typeface="Wingdings" panose="05000000000000000000" pitchFamily="2" charset="2"/>
              <a:buChar char="Ø"/>
            </a:pPr>
            <a:r>
              <a:rPr lang="en-US" sz="1600" b="0" u="sng" dirty="0">
                <a:solidFill>
                  <a:srgbClr val="0033CC"/>
                </a:solidFill>
              </a:rPr>
              <a:t>Problem statement</a:t>
            </a:r>
            <a:r>
              <a:rPr lang="en-US" sz="1600" b="0" dirty="0"/>
              <a:t>: The electric water heater suddenly stopped working.</a:t>
            </a:r>
          </a:p>
          <a:p>
            <a:pPr marL="461963" indent="-350838">
              <a:spcAft>
                <a:spcPts val="1800"/>
              </a:spcAft>
              <a:buFont typeface="Wingdings" panose="05000000000000000000" pitchFamily="2" charset="2"/>
              <a:buChar char="Ø"/>
            </a:pPr>
            <a:r>
              <a:rPr lang="en-US" sz="1600" b="0" u="sng" dirty="0">
                <a:solidFill>
                  <a:srgbClr val="0033CC"/>
                </a:solidFill>
              </a:rPr>
              <a:t>Why did it stop? </a:t>
            </a:r>
            <a:r>
              <a:rPr lang="en-US" sz="1600" b="0" dirty="0"/>
              <a:t>It was found that the circuit breaker was tripped.</a:t>
            </a:r>
          </a:p>
          <a:p>
            <a:pPr marL="461963" indent="-350838">
              <a:spcAft>
                <a:spcPts val="1800"/>
              </a:spcAft>
              <a:buFont typeface="Wingdings" panose="05000000000000000000" pitchFamily="2" charset="2"/>
              <a:buChar char="Ø"/>
            </a:pPr>
            <a:r>
              <a:rPr lang="en-US" sz="1600" b="0" u="sng" dirty="0">
                <a:solidFill>
                  <a:srgbClr val="0033CC"/>
                </a:solidFill>
              </a:rPr>
              <a:t>Why did the circuit breaker trip? </a:t>
            </a:r>
            <a:r>
              <a:rPr lang="en-US" sz="1600" b="0" dirty="0"/>
              <a:t>The electric water heater was about to overheat.</a:t>
            </a:r>
          </a:p>
          <a:p>
            <a:pPr marL="461963" indent="-350838">
              <a:spcAft>
                <a:spcPts val="1800"/>
              </a:spcAft>
              <a:buFont typeface="Wingdings" panose="05000000000000000000" pitchFamily="2" charset="2"/>
              <a:buChar char="Ø"/>
            </a:pPr>
            <a:r>
              <a:rPr lang="en-US" sz="1600" b="0" u="sng" dirty="0">
                <a:solidFill>
                  <a:srgbClr val="0033CC"/>
                </a:solidFill>
              </a:rPr>
              <a:t>Why was the electric water heater about to overheat?</a:t>
            </a:r>
            <a:r>
              <a:rPr lang="en-US" sz="1600" b="0" dirty="0"/>
              <a:t> A buildup of sediment was found around the heating elements.</a:t>
            </a:r>
          </a:p>
          <a:p>
            <a:pPr marL="461963" indent="-350838">
              <a:spcAft>
                <a:spcPts val="1800"/>
              </a:spcAft>
              <a:buFont typeface="Wingdings" panose="05000000000000000000" pitchFamily="2" charset="2"/>
              <a:buChar char="Ø"/>
            </a:pPr>
            <a:r>
              <a:rPr lang="en-US" sz="1600" b="0" u="sng" dirty="0">
                <a:solidFill>
                  <a:srgbClr val="0033CC"/>
                </a:solidFill>
              </a:rPr>
              <a:t>Why was the machine not checked and cleaned? </a:t>
            </a:r>
            <a:r>
              <a:rPr lang="en-US" sz="1600" b="0" dirty="0"/>
              <a:t>There was a missed inspection and maintenance routine.</a:t>
            </a:r>
          </a:p>
          <a:p>
            <a:pPr marL="461963" indent="-350838">
              <a:spcAft>
                <a:spcPts val="1800"/>
              </a:spcAft>
              <a:buFont typeface="Wingdings" panose="05000000000000000000" pitchFamily="2" charset="2"/>
              <a:buChar char="Ø"/>
            </a:pPr>
            <a:r>
              <a:rPr lang="en-US" sz="1600" b="0" u="sng" dirty="0">
                <a:solidFill>
                  <a:srgbClr val="0033CC"/>
                </a:solidFill>
              </a:rPr>
              <a:t>Why was there a missed routine check? </a:t>
            </a:r>
            <a:r>
              <a:rPr lang="en-US" sz="1600" b="0" dirty="0"/>
              <a:t>The assigned team member wasn’t properly informed about the schedule.</a:t>
            </a:r>
            <a:endParaRPr lang="en-US" sz="1800" b="0" dirty="0"/>
          </a:p>
        </p:txBody>
      </p:sp>
    </p:spTree>
    <p:extLst>
      <p:ext uri="{BB962C8B-B14F-4D97-AF65-F5344CB8AC3E}">
        <p14:creationId xmlns:p14="http://schemas.microsoft.com/office/powerpoint/2010/main" val="1584760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152400"/>
            <a:ext cx="4953000" cy="1219200"/>
          </a:xfrm>
        </p:spPr>
        <p:txBody>
          <a:bodyPr/>
          <a:lstStyle/>
          <a:p>
            <a:pPr algn="ctr"/>
            <a:r>
              <a:rPr lang="en-US" dirty="0"/>
              <a:t>Root Cause Analysis</a:t>
            </a:r>
          </a:p>
        </p:txBody>
      </p:sp>
      <p:sp>
        <p:nvSpPr>
          <p:cNvPr id="3" name="Content Placeholder 2"/>
          <p:cNvSpPr>
            <a:spLocks noGrp="1"/>
          </p:cNvSpPr>
          <p:nvPr>
            <p:ph idx="1"/>
          </p:nvPr>
        </p:nvSpPr>
        <p:spPr>
          <a:xfrm>
            <a:off x="457200" y="1676400"/>
            <a:ext cx="8229600" cy="4724400"/>
          </a:xfrm>
        </p:spPr>
        <p:txBody>
          <a:bodyPr/>
          <a:lstStyle/>
          <a:p>
            <a:pPr marL="0" indent="0">
              <a:spcAft>
                <a:spcPts val="2400"/>
              </a:spcAft>
              <a:buNone/>
            </a:pPr>
            <a:r>
              <a:rPr lang="en-US" u="sng" dirty="0"/>
              <a:t>Other Approaches, Methodologies, and Techniques</a:t>
            </a:r>
          </a:p>
          <a:p>
            <a:pPr marL="461963" indent="-350838">
              <a:spcAft>
                <a:spcPts val="1800"/>
              </a:spcAft>
              <a:buSzPct val="120000"/>
              <a:buFont typeface="Wingdings" panose="05000000000000000000" pitchFamily="2" charset="2"/>
              <a:buChar char="§"/>
            </a:pPr>
            <a:r>
              <a:rPr lang="en-US" sz="1800" dirty="0">
                <a:solidFill>
                  <a:srgbClr val="090909"/>
                </a:solidFill>
                <a:latin typeface="Helvetica" panose="020B0604020202020204" pitchFamily="34" charset="0"/>
              </a:rPr>
              <a:t>Events and causal factor analysis: </a:t>
            </a:r>
            <a:r>
              <a:rPr lang="en-US" sz="1800" b="0" dirty="0">
                <a:solidFill>
                  <a:srgbClr val="090909"/>
                </a:solidFill>
                <a:latin typeface="Helvetica" panose="020B0604020202020204" pitchFamily="34" charset="0"/>
              </a:rPr>
              <a:t> Widely used for major, single-event problems; uses evidence gathered quickly and methodically to establish a timeline for the activities leading up to the accident. Once the timeline has been established, the causal and contributing factors can be identified.</a:t>
            </a:r>
          </a:p>
          <a:p>
            <a:pPr marL="461963" indent="-350838">
              <a:spcAft>
                <a:spcPts val="1800"/>
              </a:spcAft>
              <a:buSzPct val="120000"/>
              <a:buFont typeface="Wingdings" panose="05000000000000000000" pitchFamily="2" charset="2"/>
              <a:buChar char="§"/>
            </a:pPr>
            <a:r>
              <a:rPr lang="en-US" sz="1800" dirty="0">
                <a:solidFill>
                  <a:srgbClr val="090909"/>
                </a:solidFill>
                <a:latin typeface="Helvetica" panose="020B0604020202020204" pitchFamily="34" charset="0"/>
              </a:rPr>
              <a:t>Change analysis:</a:t>
            </a:r>
            <a:r>
              <a:rPr lang="en-US" sz="1800" b="0" dirty="0">
                <a:solidFill>
                  <a:srgbClr val="090909"/>
                </a:solidFill>
                <a:latin typeface="Helvetica" panose="020B0604020202020204" pitchFamily="34" charset="0"/>
              </a:rPr>
              <a:t>  Applicable to situations where a system’s performance has shifted significantly. It explores changes made in people, equipment, information, and more that may have contributed to the change in performance.</a:t>
            </a:r>
          </a:p>
          <a:p>
            <a:pPr marL="461963" indent="-350838">
              <a:spcAft>
                <a:spcPts val="1800"/>
              </a:spcAft>
              <a:buSzPct val="120000"/>
              <a:buFont typeface="Wingdings" panose="05000000000000000000" pitchFamily="2" charset="2"/>
              <a:buChar char="§"/>
            </a:pPr>
            <a:r>
              <a:rPr lang="en-US" sz="1800" dirty="0">
                <a:solidFill>
                  <a:srgbClr val="090909"/>
                </a:solidFill>
                <a:latin typeface="Helvetica" panose="020B0604020202020204" pitchFamily="34" charset="0"/>
              </a:rPr>
              <a:t>Barrier analysis:</a:t>
            </a:r>
            <a:r>
              <a:rPr lang="en-US" sz="1800" b="0" dirty="0">
                <a:solidFill>
                  <a:srgbClr val="090909"/>
                </a:solidFill>
                <a:latin typeface="Helvetica" panose="020B0604020202020204" pitchFamily="34" charset="0"/>
              </a:rPr>
              <a:t>  Focuses on what controls are in place in the process to either prevent or detect a problem, and which might have failed.</a:t>
            </a:r>
          </a:p>
          <a:p>
            <a:pPr marL="461963" indent="-350838">
              <a:spcAft>
                <a:spcPts val="1800"/>
              </a:spcAft>
              <a:buSzPct val="120000"/>
              <a:buFont typeface="Wingdings" panose="05000000000000000000" pitchFamily="2" charset="2"/>
              <a:buChar char="§"/>
            </a:pPr>
            <a:r>
              <a:rPr lang="en-US" sz="1800" dirty="0">
                <a:solidFill>
                  <a:srgbClr val="090909"/>
                </a:solidFill>
                <a:latin typeface="Helvetica" panose="020B0604020202020204" pitchFamily="34" charset="0"/>
              </a:rPr>
              <a:t>Management oversight and risk tree analysis:</a:t>
            </a:r>
            <a:r>
              <a:rPr lang="en-US" sz="1800" b="0" dirty="0">
                <a:solidFill>
                  <a:srgbClr val="090909"/>
                </a:solidFill>
                <a:latin typeface="Helvetica" panose="020B0604020202020204" pitchFamily="34" charset="0"/>
              </a:rPr>
              <a:t>  One aspect is the use of a tree diagram to look at what occurred and why it might have occurred.</a:t>
            </a:r>
          </a:p>
        </p:txBody>
      </p:sp>
    </p:spTree>
    <p:extLst>
      <p:ext uri="{BB962C8B-B14F-4D97-AF65-F5344CB8AC3E}">
        <p14:creationId xmlns:p14="http://schemas.microsoft.com/office/powerpoint/2010/main" val="187760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152400"/>
            <a:ext cx="4953000" cy="1219200"/>
          </a:xfrm>
        </p:spPr>
        <p:txBody>
          <a:bodyPr/>
          <a:lstStyle/>
          <a:p>
            <a:pPr algn="ctr"/>
            <a:r>
              <a:rPr lang="en-US" dirty="0"/>
              <a:t>Root Cause Analysis</a:t>
            </a:r>
          </a:p>
        </p:txBody>
      </p:sp>
      <p:sp>
        <p:nvSpPr>
          <p:cNvPr id="3" name="Content Placeholder 2"/>
          <p:cNvSpPr>
            <a:spLocks noGrp="1"/>
          </p:cNvSpPr>
          <p:nvPr>
            <p:ph idx="1"/>
          </p:nvPr>
        </p:nvSpPr>
        <p:spPr>
          <a:xfrm>
            <a:off x="457200" y="1752600"/>
            <a:ext cx="8229600" cy="4648200"/>
          </a:xfrm>
        </p:spPr>
        <p:txBody>
          <a:bodyPr/>
          <a:lstStyle/>
          <a:p>
            <a:pPr marL="0" indent="0">
              <a:spcAft>
                <a:spcPts val="2400"/>
              </a:spcAft>
              <a:buNone/>
            </a:pPr>
            <a:r>
              <a:rPr lang="en-US" u="sng" dirty="0"/>
              <a:t>Other Approaches, Methodologies, and Techniques</a:t>
            </a:r>
          </a:p>
          <a:p>
            <a:pPr marL="461963" indent="-350838">
              <a:spcAft>
                <a:spcPts val="2400"/>
              </a:spcAft>
              <a:buSzPct val="120000"/>
              <a:buFont typeface="Wingdings" panose="05000000000000000000" pitchFamily="2" charset="2"/>
              <a:buChar char="§"/>
            </a:pPr>
            <a:r>
              <a:rPr lang="en-US" sz="1800" dirty="0">
                <a:solidFill>
                  <a:srgbClr val="090909"/>
                </a:solidFill>
                <a:latin typeface="Helvetica" panose="020B0604020202020204" pitchFamily="34" charset="0"/>
              </a:rPr>
              <a:t>Pareto Analysis:  </a:t>
            </a:r>
            <a:r>
              <a:rPr lang="en-US" sz="1800" b="0" dirty="0">
                <a:solidFill>
                  <a:srgbClr val="090909"/>
                </a:solidFill>
                <a:latin typeface="Helvetica" panose="020B0604020202020204" pitchFamily="34" charset="0"/>
              </a:rPr>
              <a:t>Technique used to help prioritize potential causes by identifying the most common ones.</a:t>
            </a:r>
          </a:p>
          <a:p>
            <a:pPr marL="461963" indent="-350838">
              <a:spcAft>
                <a:spcPts val="1800"/>
              </a:spcAft>
              <a:buSzPct val="120000"/>
              <a:buFont typeface="Wingdings" panose="05000000000000000000" pitchFamily="2" charset="2"/>
              <a:buChar char="§"/>
            </a:pPr>
            <a:r>
              <a:rPr lang="en-US" sz="1800" dirty="0">
                <a:solidFill>
                  <a:srgbClr val="090909"/>
                </a:solidFill>
                <a:latin typeface="Helvetica" panose="020B0604020202020204" pitchFamily="34" charset="0"/>
              </a:rPr>
              <a:t>Define, Measure, Analyze, Improve, Control (DMAIC):</a:t>
            </a:r>
            <a:r>
              <a:rPr lang="en-US" sz="1800" b="0" dirty="0">
                <a:solidFill>
                  <a:srgbClr val="090909"/>
                </a:solidFill>
                <a:latin typeface="Helvetica" panose="020B0604020202020204" pitchFamily="34" charset="0"/>
              </a:rPr>
              <a:t>  A data-driven strategy of an organization’s Six Sigma quality initiative that’s used in process improvement.  Composed of relatively straightforward steps, with each step aiming to ensure the best results possible.</a:t>
            </a:r>
            <a:endParaRPr lang="en-US" sz="1600" dirty="0">
              <a:solidFill>
                <a:srgbClr val="090909"/>
              </a:solidFill>
              <a:latin typeface="Helvetica" panose="020B0604020202020204" pitchFamily="34" charset="0"/>
            </a:endParaRPr>
          </a:p>
          <a:p>
            <a:pPr marL="461963" indent="-350838">
              <a:spcAft>
                <a:spcPts val="1200"/>
              </a:spcAft>
              <a:buSzPct val="120000"/>
              <a:buFont typeface="Wingdings" panose="05000000000000000000" pitchFamily="2" charset="2"/>
              <a:buChar char="§"/>
            </a:pPr>
            <a:r>
              <a:rPr lang="en-US" sz="1800" dirty="0">
                <a:solidFill>
                  <a:srgbClr val="090909"/>
                </a:solidFill>
                <a:latin typeface="Helvetica" panose="020B0604020202020204" pitchFamily="34" charset="0"/>
              </a:rPr>
              <a:t>Failure Modes and Effects Analysis (FMEA):  </a:t>
            </a:r>
            <a:r>
              <a:rPr lang="en-US" sz="1800" b="0" dirty="0">
                <a:solidFill>
                  <a:srgbClr val="090909"/>
                </a:solidFill>
                <a:latin typeface="Helvetica" panose="020B0604020202020204" pitchFamily="34" charset="0"/>
              </a:rPr>
              <a:t>Risk analysis tool that can help prioritize possible causes based on their potential impact.  One of the most in-depth methods and is best applied to establish cause-and-effect relationships that aim to describe why specific issues occur.</a:t>
            </a:r>
            <a:endParaRPr lang="en-US" sz="1800" dirty="0">
              <a:solidFill>
                <a:srgbClr val="090909"/>
              </a:solidFill>
              <a:latin typeface="Helvetica" panose="020B0604020202020204" pitchFamily="34" charset="0"/>
            </a:endParaRPr>
          </a:p>
          <a:p>
            <a:pPr marL="461963" indent="-350838">
              <a:spcAft>
                <a:spcPts val="1800"/>
              </a:spcAft>
              <a:buSzPct val="120000"/>
              <a:buFont typeface="Wingdings" panose="05000000000000000000" pitchFamily="2" charset="2"/>
              <a:buChar char="§"/>
            </a:pPr>
            <a:endParaRPr lang="en-US" u="sng" dirty="0"/>
          </a:p>
        </p:txBody>
      </p:sp>
    </p:spTree>
    <p:extLst>
      <p:ext uri="{BB962C8B-B14F-4D97-AF65-F5344CB8AC3E}">
        <p14:creationId xmlns:p14="http://schemas.microsoft.com/office/powerpoint/2010/main" val="2179023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52400"/>
            <a:ext cx="5943600" cy="1219200"/>
          </a:xfrm>
        </p:spPr>
        <p:txBody>
          <a:bodyPr/>
          <a:lstStyle/>
          <a:p>
            <a:pPr algn="ctr"/>
            <a:r>
              <a:rPr lang="en-US" dirty="0"/>
              <a:t>DOELAP Corrective Action – General Process Overview </a:t>
            </a:r>
          </a:p>
        </p:txBody>
      </p:sp>
      <p:sp>
        <p:nvSpPr>
          <p:cNvPr id="3" name="Content Placeholder 2"/>
          <p:cNvSpPr>
            <a:spLocks noGrp="1"/>
          </p:cNvSpPr>
          <p:nvPr>
            <p:ph idx="1"/>
          </p:nvPr>
        </p:nvSpPr>
        <p:spPr/>
        <p:txBody>
          <a:bodyPr/>
          <a:lstStyle/>
          <a:p>
            <a:pPr marL="0" indent="0">
              <a:spcAft>
                <a:spcPts val="1800"/>
              </a:spcAft>
              <a:buSzPct val="80000"/>
              <a:buNone/>
            </a:pPr>
            <a:r>
              <a:rPr lang="en-US" sz="1800" u="sng" dirty="0"/>
              <a:t>Post Assessment</a:t>
            </a:r>
          </a:p>
          <a:p>
            <a:pPr marL="457200" indent="-346075">
              <a:spcAft>
                <a:spcPts val="2400"/>
              </a:spcAft>
              <a:buSzPct val="120000"/>
              <a:buFont typeface="Wingdings" panose="05000000000000000000" pitchFamily="2" charset="2"/>
              <a:buChar char="§"/>
            </a:pPr>
            <a:r>
              <a:rPr lang="en-US" sz="1800" b="0" dirty="0"/>
              <a:t>Applicant program develops the CAs</a:t>
            </a:r>
          </a:p>
          <a:p>
            <a:pPr marL="457200" indent="-346075">
              <a:spcAft>
                <a:spcPts val="2400"/>
              </a:spcAft>
              <a:buSzPct val="120000"/>
              <a:buFont typeface="Wingdings" panose="05000000000000000000" pitchFamily="2" charset="2"/>
              <a:buChar char="§"/>
            </a:pPr>
            <a:r>
              <a:rPr lang="en-US" sz="1800" b="0" dirty="0"/>
              <a:t>DOE field element concurs on the CAs</a:t>
            </a:r>
          </a:p>
          <a:p>
            <a:pPr marL="457200" indent="-346075">
              <a:spcAft>
                <a:spcPts val="2400"/>
              </a:spcAft>
              <a:buSzPct val="120000"/>
              <a:buFont typeface="Wingdings" panose="05000000000000000000" pitchFamily="2" charset="2"/>
              <a:buChar char="§"/>
            </a:pPr>
            <a:r>
              <a:rPr lang="en-US" sz="1800" b="0" dirty="0"/>
              <a:t>CAs are forwarded to the STM by the cognizant field element</a:t>
            </a:r>
          </a:p>
          <a:p>
            <a:pPr marL="457200" indent="-346075">
              <a:spcAft>
                <a:spcPts val="1200"/>
              </a:spcAft>
              <a:buSzPct val="120000"/>
              <a:buFont typeface="Wingdings" panose="05000000000000000000" pitchFamily="2" charset="2"/>
              <a:buChar char="§"/>
            </a:pPr>
            <a:r>
              <a:rPr lang="en-US" sz="1800" b="0" dirty="0"/>
              <a:t>STM receives and reviews the CAs</a:t>
            </a:r>
          </a:p>
          <a:p>
            <a:pPr marL="914400" lvl="1" indent="-341313">
              <a:spcAft>
                <a:spcPts val="2400"/>
              </a:spcAft>
              <a:buSzPct val="100000"/>
              <a:buFont typeface="Wingdings" panose="05000000000000000000" pitchFamily="2" charset="2"/>
              <a:buChar char="Ø"/>
            </a:pPr>
            <a:r>
              <a:rPr lang="en-US" sz="1600" dirty="0">
                <a:solidFill>
                  <a:srgbClr val="0033CC"/>
                </a:solidFill>
              </a:rPr>
              <a:t>May</a:t>
            </a:r>
            <a:r>
              <a:rPr lang="en-US" sz="1600" b="0" dirty="0">
                <a:solidFill>
                  <a:srgbClr val="0033CC"/>
                </a:solidFill>
              </a:rPr>
              <a:t> contact the assessors to verify the adequacy of the CAs</a:t>
            </a:r>
          </a:p>
          <a:p>
            <a:pPr marL="457200" indent="-346075">
              <a:spcAft>
                <a:spcPts val="1200"/>
              </a:spcAft>
              <a:buSzPct val="120000"/>
              <a:buFont typeface="Wingdings" panose="05000000000000000000" pitchFamily="2" charset="2"/>
              <a:buChar char="§"/>
            </a:pPr>
            <a:r>
              <a:rPr lang="en-US" sz="1800" b="0" dirty="0"/>
              <a:t>Applicant program provides objective evidence to demonstrate the CAs were effectively implemented</a:t>
            </a:r>
          </a:p>
          <a:p>
            <a:pPr marL="914400" lvl="1" indent="-341313">
              <a:spcAft>
                <a:spcPts val="0"/>
              </a:spcAft>
              <a:buSzPct val="100000"/>
              <a:buFont typeface="Wingdings" panose="05000000000000000000" pitchFamily="2" charset="2"/>
              <a:buChar char="Ø"/>
            </a:pPr>
            <a:r>
              <a:rPr lang="en-US" sz="1600" b="0" dirty="0"/>
              <a:t>A follow-up assessment may be performed when necessary</a:t>
            </a:r>
          </a:p>
          <a:p>
            <a:pPr marL="0" indent="0">
              <a:buNone/>
            </a:pPr>
            <a:endParaRPr lang="en-US" dirty="0"/>
          </a:p>
        </p:txBody>
      </p:sp>
    </p:spTree>
    <p:extLst>
      <p:ext uri="{BB962C8B-B14F-4D97-AF65-F5344CB8AC3E}">
        <p14:creationId xmlns:p14="http://schemas.microsoft.com/office/powerpoint/2010/main" val="3357403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152400"/>
            <a:ext cx="4953000" cy="1219200"/>
          </a:xfrm>
        </p:spPr>
        <p:txBody>
          <a:bodyPr/>
          <a:lstStyle/>
          <a:p>
            <a:pPr algn="ctr"/>
            <a:r>
              <a:rPr lang="en-US" dirty="0"/>
              <a:t>Root Cause Analysis – General Process</a:t>
            </a:r>
          </a:p>
        </p:txBody>
      </p:sp>
      <p:pic>
        <p:nvPicPr>
          <p:cNvPr id="5" name="Content Placeholder 4" descr="A diagram of a root cause&#10;&#10;Description automatically generated">
            <a:extLst>
              <a:ext uri="{FF2B5EF4-FFF2-40B4-BE49-F238E27FC236}">
                <a16:creationId xmlns:a16="http://schemas.microsoft.com/office/drawing/2014/main" id="{493D5A84-A1DE-EF97-8224-267F2ABF80A2}"/>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b="13333"/>
          <a:stretch/>
        </p:blipFill>
        <p:spPr>
          <a:xfrm>
            <a:off x="570523" y="1828800"/>
            <a:ext cx="8002953" cy="3962400"/>
          </a:xfrm>
        </p:spPr>
      </p:pic>
    </p:spTree>
    <p:extLst>
      <p:ext uri="{BB962C8B-B14F-4D97-AF65-F5344CB8AC3E}">
        <p14:creationId xmlns:p14="http://schemas.microsoft.com/office/powerpoint/2010/main" val="543080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152400"/>
            <a:ext cx="4953000" cy="1219200"/>
          </a:xfrm>
        </p:spPr>
        <p:txBody>
          <a:bodyPr/>
          <a:lstStyle/>
          <a:p>
            <a:pPr algn="ctr"/>
            <a:r>
              <a:rPr lang="en-US" dirty="0"/>
              <a:t>Root Cause Analysis</a:t>
            </a:r>
          </a:p>
        </p:txBody>
      </p:sp>
      <p:sp>
        <p:nvSpPr>
          <p:cNvPr id="3" name="Content Placeholder 2"/>
          <p:cNvSpPr>
            <a:spLocks noGrp="1"/>
          </p:cNvSpPr>
          <p:nvPr>
            <p:ph idx="1"/>
          </p:nvPr>
        </p:nvSpPr>
        <p:spPr>
          <a:xfrm>
            <a:off x="457200" y="1828800"/>
            <a:ext cx="8229600" cy="4572000"/>
          </a:xfrm>
        </p:spPr>
        <p:txBody>
          <a:bodyPr/>
          <a:lstStyle/>
          <a:p>
            <a:pPr marL="461963" indent="-350838">
              <a:spcAft>
                <a:spcPts val="3000"/>
              </a:spcAft>
              <a:buSzPct val="120000"/>
              <a:buFont typeface="Wingdings" panose="05000000000000000000" pitchFamily="2" charset="2"/>
              <a:buChar char="§"/>
            </a:pPr>
            <a:r>
              <a:rPr lang="en-US" b="0" dirty="0"/>
              <a:t>Determining the true root cause is not always obvious </a:t>
            </a:r>
          </a:p>
          <a:p>
            <a:pPr marL="461963" lvl="2" indent="-350838">
              <a:spcAft>
                <a:spcPts val="3000"/>
              </a:spcAft>
              <a:buSzPct val="120000"/>
              <a:buFont typeface="Wingdings" panose="05000000000000000000" pitchFamily="2" charset="2"/>
              <a:buChar char="§"/>
            </a:pPr>
            <a:r>
              <a:rPr lang="en-US" sz="2000" dirty="0"/>
              <a:t>Requires careful, thorough analysis and critical thinking of all potential causes of the problem</a:t>
            </a:r>
          </a:p>
          <a:p>
            <a:pPr marL="461963" lvl="2" indent="-350838">
              <a:spcAft>
                <a:spcPts val="3000"/>
              </a:spcAft>
              <a:buSzPct val="120000"/>
              <a:buFont typeface="Wingdings" panose="05000000000000000000" pitchFamily="2" charset="2"/>
              <a:buChar char="§"/>
            </a:pPr>
            <a:r>
              <a:rPr lang="en-US" sz="2000" dirty="0"/>
              <a:t>Often the most difficult task but is fundamental for the CA process</a:t>
            </a:r>
          </a:p>
          <a:p>
            <a:pPr marL="461963" indent="-350838">
              <a:spcAft>
                <a:spcPts val="3000"/>
              </a:spcAft>
              <a:buSzPct val="120000"/>
              <a:buFont typeface="Wingdings" panose="05000000000000000000" pitchFamily="2" charset="2"/>
              <a:buChar char="§"/>
            </a:pPr>
            <a:r>
              <a:rPr lang="en-US" b="0" dirty="0"/>
              <a:t>RCA can be conducted by a single person; however, the outcome is generally better when a group of people work together to find the causes of a problem.</a:t>
            </a:r>
          </a:p>
          <a:p>
            <a:pPr marL="461963" indent="-350838">
              <a:spcAft>
                <a:spcPts val="3000"/>
              </a:spcAft>
              <a:buSzPct val="120000"/>
              <a:buFont typeface="Wingdings" panose="05000000000000000000" pitchFamily="2" charset="2"/>
              <a:buChar char="§"/>
            </a:pPr>
            <a:endParaRPr lang="en-US" b="0" dirty="0"/>
          </a:p>
          <a:p>
            <a:pPr marL="461963" indent="-350838">
              <a:spcAft>
                <a:spcPts val="1800"/>
              </a:spcAft>
              <a:buSzPct val="120000"/>
              <a:buFont typeface="Wingdings" panose="05000000000000000000" pitchFamily="2" charset="2"/>
              <a:buChar char="§"/>
            </a:pPr>
            <a:endParaRPr lang="en-US" b="0" dirty="0"/>
          </a:p>
        </p:txBody>
      </p:sp>
    </p:spTree>
    <p:extLst>
      <p:ext uri="{BB962C8B-B14F-4D97-AF65-F5344CB8AC3E}">
        <p14:creationId xmlns:p14="http://schemas.microsoft.com/office/powerpoint/2010/main" val="3356200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152400"/>
            <a:ext cx="4953000" cy="1219200"/>
          </a:xfrm>
        </p:spPr>
        <p:txBody>
          <a:bodyPr/>
          <a:lstStyle/>
          <a:p>
            <a:pPr algn="ctr"/>
            <a:r>
              <a:rPr lang="en-US" dirty="0"/>
              <a:t>Root Cause Analysis</a:t>
            </a:r>
          </a:p>
        </p:txBody>
      </p:sp>
      <p:sp>
        <p:nvSpPr>
          <p:cNvPr id="3" name="Content Placeholder 2"/>
          <p:cNvSpPr>
            <a:spLocks noGrp="1"/>
          </p:cNvSpPr>
          <p:nvPr>
            <p:ph idx="1"/>
          </p:nvPr>
        </p:nvSpPr>
        <p:spPr>
          <a:xfrm>
            <a:off x="457200" y="1676400"/>
            <a:ext cx="8229600" cy="4724400"/>
          </a:xfrm>
        </p:spPr>
        <p:txBody>
          <a:bodyPr/>
          <a:lstStyle/>
          <a:p>
            <a:pPr marL="111125" lvl="2" indent="0">
              <a:spcAft>
                <a:spcPts val="1800"/>
              </a:spcAft>
              <a:buSzPct val="120000"/>
              <a:buNone/>
            </a:pPr>
            <a:r>
              <a:rPr lang="en-US" sz="1800" b="1" u="sng" dirty="0"/>
              <a:t>Common Issues or Mistakes</a:t>
            </a:r>
          </a:p>
          <a:p>
            <a:pPr marL="461963" lvl="2" indent="-350838">
              <a:spcAft>
                <a:spcPts val="1800"/>
              </a:spcAft>
              <a:buSzPct val="120000"/>
              <a:buFont typeface="Wingdings" panose="05000000000000000000" pitchFamily="2" charset="2"/>
              <a:buChar char="§"/>
            </a:pPr>
            <a:r>
              <a:rPr lang="en-US" sz="1800" dirty="0">
                <a:solidFill>
                  <a:srgbClr val="0033CC"/>
                </a:solidFill>
              </a:rPr>
              <a:t>The simplest, and most common, root cause analysis mistake is not to perform a root cause analysis.</a:t>
            </a:r>
            <a:endParaRPr lang="en-US" sz="1800" dirty="0"/>
          </a:p>
          <a:p>
            <a:pPr marL="461963" lvl="2" indent="-350838">
              <a:spcAft>
                <a:spcPts val="1800"/>
              </a:spcAft>
              <a:buSzPct val="120000"/>
              <a:buFont typeface="Wingdings" panose="05000000000000000000" pitchFamily="2" charset="2"/>
              <a:buChar char="§"/>
            </a:pPr>
            <a:r>
              <a:rPr lang="en-US" sz="1800" dirty="0"/>
              <a:t>People tend to jump to conclusions and start with knee-jerk reactions based on assumptions. </a:t>
            </a:r>
          </a:p>
          <a:p>
            <a:pPr marL="914400" lvl="3" indent="-341313">
              <a:spcAft>
                <a:spcPts val="1800"/>
              </a:spcAft>
              <a:buSzPct val="100000"/>
              <a:buFont typeface="Wingdings" panose="05000000000000000000" pitchFamily="2" charset="2"/>
              <a:buChar char="Ø"/>
            </a:pPr>
            <a:r>
              <a:rPr lang="en-US" sz="1600" dirty="0"/>
              <a:t>Likely the most common reaction when something goes wrong. </a:t>
            </a:r>
          </a:p>
          <a:p>
            <a:pPr marL="914400" lvl="3" indent="-341313">
              <a:spcAft>
                <a:spcPts val="1800"/>
              </a:spcAft>
              <a:buSzPct val="100000"/>
              <a:buFont typeface="Wingdings" panose="05000000000000000000" pitchFamily="2" charset="2"/>
              <a:buChar char="Ø"/>
            </a:pPr>
            <a:r>
              <a:rPr lang="en-US" sz="1600" dirty="0"/>
              <a:t>Often leads to fixing the symptoms of a problem rather than the root cause.</a:t>
            </a:r>
          </a:p>
          <a:p>
            <a:pPr marL="914400" lvl="3" indent="-341313">
              <a:spcAft>
                <a:spcPts val="3000"/>
              </a:spcAft>
              <a:buSzPct val="100000"/>
              <a:buFont typeface="Wingdings" panose="05000000000000000000" pitchFamily="2" charset="2"/>
              <a:buChar char="Ø"/>
            </a:pPr>
            <a:r>
              <a:rPr lang="en-US" sz="1600" dirty="0"/>
              <a:t>Examples include equipment failure, human error, customer complaint.</a:t>
            </a:r>
          </a:p>
          <a:p>
            <a:pPr marL="461963" lvl="2" indent="-350838">
              <a:spcAft>
                <a:spcPts val="1800"/>
              </a:spcAft>
              <a:buSzPct val="120000"/>
              <a:buFont typeface="Wingdings" panose="05000000000000000000" pitchFamily="2" charset="2"/>
              <a:buChar char="§"/>
            </a:pPr>
            <a:r>
              <a:rPr lang="en-US" sz="1800" dirty="0"/>
              <a:t>Sometimes people go overboard with RCA by investigating problems that aren’t worth investigating.  </a:t>
            </a:r>
          </a:p>
          <a:p>
            <a:pPr marL="461963" lvl="2" indent="-350838">
              <a:spcAft>
                <a:spcPts val="1200"/>
              </a:spcAft>
              <a:buSzPct val="120000"/>
              <a:buFont typeface="Wingdings" panose="05000000000000000000" pitchFamily="2" charset="2"/>
              <a:buChar char="§"/>
            </a:pPr>
            <a:r>
              <a:rPr lang="en-US" sz="1800" dirty="0"/>
              <a:t>Sometimes people start taking shortcuts to save time. </a:t>
            </a:r>
          </a:p>
        </p:txBody>
      </p:sp>
    </p:spTree>
    <p:extLst>
      <p:ext uri="{BB962C8B-B14F-4D97-AF65-F5344CB8AC3E}">
        <p14:creationId xmlns:p14="http://schemas.microsoft.com/office/powerpoint/2010/main" val="3355473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A4A42D3-B36B-9D80-E323-D048B6DD74DA}"/>
              </a:ext>
            </a:extLst>
          </p:cNvPr>
          <p:cNvSpPr>
            <a:spLocks noGrp="1"/>
          </p:cNvSpPr>
          <p:nvPr>
            <p:ph type="title"/>
          </p:nvPr>
        </p:nvSpPr>
        <p:spPr>
          <a:xfrm>
            <a:off x="2895600" y="152400"/>
            <a:ext cx="5791200" cy="1219200"/>
          </a:xfrm>
        </p:spPr>
        <p:txBody>
          <a:bodyPr/>
          <a:lstStyle/>
          <a:p>
            <a:pPr algn="ctr"/>
            <a:r>
              <a:rPr lang="en-US" dirty="0"/>
              <a:t>Root Cause Analysis</a:t>
            </a:r>
          </a:p>
        </p:txBody>
      </p:sp>
      <p:sp>
        <p:nvSpPr>
          <p:cNvPr id="10" name="Content Placeholder 2">
            <a:extLst>
              <a:ext uri="{FF2B5EF4-FFF2-40B4-BE49-F238E27FC236}">
                <a16:creationId xmlns:a16="http://schemas.microsoft.com/office/drawing/2014/main" id="{36590977-BD86-3F1E-1719-FC8E426946EE}"/>
              </a:ext>
            </a:extLst>
          </p:cNvPr>
          <p:cNvSpPr>
            <a:spLocks noGrp="1"/>
          </p:cNvSpPr>
          <p:nvPr>
            <p:ph sz="half" idx="1"/>
          </p:nvPr>
        </p:nvSpPr>
        <p:spPr>
          <a:xfrm>
            <a:off x="457200" y="1676400"/>
            <a:ext cx="4038600" cy="4724400"/>
          </a:xfrm>
        </p:spPr>
        <p:txBody>
          <a:bodyPr/>
          <a:lstStyle/>
          <a:p>
            <a:pPr marL="91440" indent="0">
              <a:spcAft>
                <a:spcPts val="2400"/>
              </a:spcAft>
              <a:buNone/>
            </a:pPr>
            <a:r>
              <a:rPr lang="en-US" u="sng" dirty="0"/>
              <a:t>Identifying the Root Cause(s)</a:t>
            </a:r>
          </a:p>
          <a:p>
            <a:pPr marL="457200" indent="-346075">
              <a:spcAft>
                <a:spcPts val="2400"/>
              </a:spcAft>
              <a:buSzPct val="120000"/>
              <a:buFont typeface="Wingdings" panose="05000000000000000000" pitchFamily="2" charset="2"/>
              <a:buChar char="§"/>
            </a:pPr>
            <a:r>
              <a:rPr lang="en-US" sz="1800" b="0" dirty="0"/>
              <a:t>Not all root cause analysis will be effective the first time</a:t>
            </a:r>
          </a:p>
          <a:p>
            <a:pPr marL="457200" indent="-346075">
              <a:spcAft>
                <a:spcPts val="2400"/>
              </a:spcAft>
              <a:buSzPct val="120000"/>
              <a:buFont typeface="Wingdings" panose="05000000000000000000" pitchFamily="2" charset="2"/>
              <a:buChar char="§"/>
            </a:pPr>
            <a:r>
              <a:rPr lang="en-US" sz="1800" b="0" dirty="0"/>
              <a:t>There may be more than one true root cause identified</a:t>
            </a:r>
          </a:p>
          <a:p>
            <a:pPr marL="457200" indent="-346075">
              <a:spcAft>
                <a:spcPts val="1800"/>
              </a:spcAft>
              <a:buSzPct val="120000"/>
              <a:buFont typeface="Wingdings" panose="05000000000000000000" pitchFamily="2" charset="2"/>
              <a:buChar char="§"/>
            </a:pPr>
            <a:r>
              <a:rPr lang="en-US" sz="1800" b="0" dirty="0"/>
              <a:t>Avoid the identifying people or human error as the root cause</a:t>
            </a:r>
          </a:p>
          <a:p>
            <a:pPr marL="914400" lvl="1" indent="-341313">
              <a:spcAft>
                <a:spcPts val="1800"/>
              </a:spcAft>
              <a:buSzPct val="100000"/>
              <a:buFont typeface="Wingdings" panose="05000000000000000000" pitchFamily="2" charset="2"/>
              <a:buChar char="Ø"/>
            </a:pPr>
            <a:r>
              <a:rPr lang="en-US" sz="1600" dirty="0"/>
              <a:t>People are generally not the ultimate cause of the problem</a:t>
            </a:r>
          </a:p>
          <a:p>
            <a:pPr marL="914400" lvl="1" indent="-341313">
              <a:spcAft>
                <a:spcPts val="1200"/>
              </a:spcAft>
              <a:buSzPct val="100000"/>
              <a:buFont typeface="Wingdings" panose="05000000000000000000" pitchFamily="2" charset="2"/>
              <a:buChar char="Ø"/>
            </a:pPr>
            <a:r>
              <a:rPr lang="en-US" sz="1600" dirty="0"/>
              <a:t>Most people do not come to work planning to sabotage their own work</a:t>
            </a:r>
            <a:endParaRPr lang="en-US" sz="1600" b="0" dirty="0"/>
          </a:p>
          <a:p>
            <a:endParaRPr lang="en-US" dirty="0"/>
          </a:p>
        </p:txBody>
      </p:sp>
      <p:pic>
        <p:nvPicPr>
          <p:cNvPr id="5" name="Content Placeholder 4" descr="A cartoon of people sitting around a table&#10;&#10;Description automatically generated">
            <a:extLst>
              <a:ext uri="{FF2B5EF4-FFF2-40B4-BE49-F238E27FC236}">
                <a16:creationId xmlns:a16="http://schemas.microsoft.com/office/drawing/2014/main" id="{D446EAC2-15BE-393D-B00B-E516FFA2B763}"/>
              </a:ext>
            </a:extLst>
          </p:cNvPr>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495800" y="2286000"/>
            <a:ext cx="4442249" cy="3213226"/>
          </a:xfrm>
        </p:spPr>
      </p:pic>
    </p:spTree>
    <p:extLst>
      <p:ext uri="{BB962C8B-B14F-4D97-AF65-F5344CB8AC3E}">
        <p14:creationId xmlns:p14="http://schemas.microsoft.com/office/powerpoint/2010/main" val="4199966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152400"/>
            <a:ext cx="4953000" cy="1219200"/>
          </a:xfrm>
        </p:spPr>
        <p:txBody>
          <a:bodyPr/>
          <a:lstStyle/>
          <a:p>
            <a:pPr algn="ctr"/>
            <a:r>
              <a:rPr lang="en-US" dirty="0"/>
              <a:t>Root Cause Analysis</a:t>
            </a:r>
          </a:p>
        </p:txBody>
      </p:sp>
      <p:sp>
        <p:nvSpPr>
          <p:cNvPr id="3" name="Content Placeholder 2"/>
          <p:cNvSpPr>
            <a:spLocks noGrp="1"/>
          </p:cNvSpPr>
          <p:nvPr>
            <p:ph idx="1"/>
          </p:nvPr>
        </p:nvSpPr>
        <p:spPr>
          <a:xfrm>
            <a:off x="457200" y="1676400"/>
            <a:ext cx="8229600" cy="4724400"/>
          </a:xfrm>
        </p:spPr>
        <p:txBody>
          <a:bodyPr/>
          <a:lstStyle/>
          <a:p>
            <a:pPr marL="0" lvl="2" indent="0">
              <a:spcAft>
                <a:spcPts val="1800"/>
              </a:spcAft>
              <a:buSzPct val="120000"/>
              <a:buNone/>
            </a:pPr>
            <a:r>
              <a:rPr lang="en-US" sz="1800" b="1" dirty="0"/>
              <a:t>Questions that may help to determine if your root cause appropriately addresses the problem – not just the specific incident. </a:t>
            </a:r>
          </a:p>
          <a:p>
            <a:pPr marL="396875" lvl="2" indent="-285750">
              <a:spcAft>
                <a:spcPts val="1800"/>
              </a:spcAft>
              <a:buSzPct val="120000"/>
              <a:buFont typeface="Wingdings" panose="05000000000000000000" pitchFamily="2" charset="2"/>
              <a:buChar char="§"/>
            </a:pPr>
            <a:r>
              <a:rPr lang="en-US" sz="1800" dirty="0"/>
              <a:t>Does the RCA simply restate the finding?</a:t>
            </a:r>
          </a:p>
          <a:p>
            <a:pPr marL="396875" lvl="2" indent="-285750">
              <a:spcAft>
                <a:spcPts val="1800"/>
              </a:spcAft>
              <a:buSzPct val="120000"/>
              <a:buFont typeface="Wingdings" panose="05000000000000000000" pitchFamily="2" charset="2"/>
              <a:buChar char="§"/>
            </a:pPr>
            <a:r>
              <a:rPr lang="en-US" sz="1800" dirty="0"/>
              <a:t>Is the RCA a statement of correction?</a:t>
            </a:r>
          </a:p>
          <a:p>
            <a:pPr marL="396875" lvl="2" indent="-285750">
              <a:spcAft>
                <a:spcPts val="1800"/>
              </a:spcAft>
              <a:buSzPct val="120000"/>
              <a:buFont typeface="Wingdings" panose="05000000000000000000" pitchFamily="2" charset="2"/>
              <a:buChar char="§"/>
            </a:pPr>
            <a:r>
              <a:rPr lang="en-US" sz="1800" dirty="0"/>
              <a:t>Does the RCA refer to the system or the incident?</a:t>
            </a:r>
          </a:p>
          <a:p>
            <a:pPr marL="396875" lvl="2" indent="-285750">
              <a:spcAft>
                <a:spcPts val="1800"/>
              </a:spcAft>
              <a:buSzPct val="120000"/>
              <a:buFont typeface="Wingdings" panose="05000000000000000000" pitchFamily="2" charset="2"/>
              <a:buChar char="§"/>
            </a:pPr>
            <a:r>
              <a:rPr lang="en-US" sz="1800" dirty="0"/>
              <a:t>Does the RCA answer the following question:  Why did the system or process breakdown occur?</a:t>
            </a:r>
          </a:p>
          <a:p>
            <a:pPr marL="396875" lvl="2" indent="-285750">
              <a:spcAft>
                <a:spcPts val="1800"/>
              </a:spcAft>
              <a:buSzPct val="120000"/>
              <a:buFont typeface="Wingdings" panose="05000000000000000000" pitchFamily="2" charset="2"/>
              <a:buChar char="§"/>
            </a:pPr>
            <a:r>
              <a:rPr lang="en-US" sz="1800" dirty="0"/>
              <a:t>Have you identified the necessary corrective action that needs to be taken for the root cause identified?</a:t>
            </a:r>
          </a:p>
          <a:p>
            <a:pPr marL="396875" lvl="2" indent="-285750">
              <a:spcAft>
                <a:spcPts val="1800"/>
              </a:spcAft>
              <a:buSzPct val="120000"/>
              <a:buFont typeface="Wingdings" panose="05000000000000000000" pitchFamily="2" charset="2"/>
              <a:buChar char="§"/>
            </a:pPr>
            <a:r>
              <a:rPr lang="en-US" sz="1800" dirty="0"/>
              <a:t>Does the identified root cause allow the problem to be turned on and off?</a:t>
            </a:r>
          </a:p>
        </p:txBody>
      </p:sp>
    </p:spTree>
    <p:extLst>
      <p:ext uri="{BB962C8B-B14F-4D97-AF65-F5344CB8AC3E}">
        <p14:creationId xmlns:p14="http://schemas.microsoft.com/office/powerpoint/2010/main" val="2328406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52400"/>
            <a:ext cx="5943600" cy="1219200"/>
          </a:xfrm>
        </p:spPr>
        <p:txBody>
          <a:bodyPr/>
          <a:lstStyle/>
          <a:p>
            <a:pPr algn="ctr"/>
            <a:r>
              <a:rPr lang="en-US" dirty="0"/>
              <a:t>What is a Corrective Action Plan?</a:t>
            </a:r>
          </a:p>
        </p:txBody>
      </p:sp>
      <p:sp>
        <p:nvSpPr>
          <p:cNvPr id="3" name="Content Placeholder 2"/>
          <p:cNvSpPr>
            <a:spLocks noGrp="1"/>
          </p:cNvSpPr>
          <p:nvPr>
            <p:ph idx="1"/>
          </p:nvPr>
        </p:nvSpPr>
        <p:spPr>
          <a:xfrm>
            <a:off x="457200" y="1905000"/>
            <a:ext cx="8229600" cy="4495800"/>
          </a:xfrm>
        </p:spPr>
        <p:txBody>
          <a:bodyPr/>
          <a:lstStyle/>
          <a:p>
            <a:pPr marL="0" indent="0">
              <a:spcAft>
                <a:spcPts val="2400"/>
              </a:spcAft>
              <a:buNone/>
            </a:pPr>
            <a:r>
              <a:rPr lang="en-US" u="sng" dirty="0"/>
              <a:t>Corrective Action Plan (CAP) </a:t>
            </a:r>
          </a:p>
          <a:p>
            <a:pPr marL="461963" lvl="1" indent="-350838">
              <a:spcAft>
                <a:spcPts val="1800"/>
              </a:spcAft>
              <a:buSzPct val="120000"/>
              <a:buFont typeface="Wingdings" panose="05000000000000000000" pitchFamily="2" charset="2"/>
              <a:buChar char="§"/>
            </a:pPr>
            <a:r>
              <a:rPr lang="en-US" altLang="en-US" dirty="0"/>
              <a:t>A documented plan developed by the assessed program to address the nonconformity and communicate the program’s plan of action which includes the identification of the true root cause(s) of the problem and the corrective actions intended to eliminate those cause(s).</a:t>
            </a:r>
          </a:p>
          <a:p>
            <a:pPr marL="461963" lvl="1" indent="-350838">
              <a:spcAft>
                <a:spcPts val="1800"/>
              </a:spcAft>
              <a:buSzPct val="120000"/>
              <a:buFont typeface="Wingdings" panose="05000000000000000000" pitchFamily="2" charset="2"/>
              <a:buChar char="§"/>
            </a:pPr>
            <a:r>
              <a:rPr lang="en-US" altLang="en-US" b="0" dirty="0"/>
              <a:t>CAP may be a single plan of action or a step-by-step plan of action depending on the severity of the finding</a:t>
            </a:r>
          </a:p>
          <a:p>
            <a:pPr lvl="2" indent="-341313">
              <a:spcAft>
                <a:spcPts val="1200"/>
              </a:spcAft>
              <a:buSzPct val="100000"/>
              <a:buFont typeface="Wingdings" panose="05000000000000000000" pitchFamily="2" charset="2"/>
              <a:buChar char="Ø"/>
            </a:pPr>
            <a:r>
              <a:rPr lang="en-US" altLang="en-US" dirty="0"/>
              <a:t>i.e., Corrective actions should be commensurate with the magnitude and risk of the problem</a:t>
            </a:r>
          </a:p>
        </p:txBody>
      </p:sp>
    </p:spTree>
    <p:extLst>
      <p:ext uri="{BB962C8B-B14F-4D97-AF65-F5344CB8AC3E}">
        <p14:creationId xmlns:p14="http://schemas.microsoft.com/office/powerpoint/2010/main" val="23941417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0"/>
            <a:ext cx="6019800" cy="1219200"/>
          </a:xfrm>
        </p:spPr>
        <p:txBody>
          <a:bodyPr/>
          <a:lstStyle/>
          <a:p>
            <a:pPr algn="ctr"/>
            <a:r>
              <a:rPr lang="en-US" dirty="0"/>
              <a:t>Goal of the Corrective Action Plan</a:t>
            </a:r>
          </a:p>
        </p:txBody>
      </p:sp>
      <p:sp>
        <p:nvSpPr>
          <p:cNvPr id="3" name="Content Placeholder 2"/>
          <p:cNvSpPr>
            <a:spLocks noGrp="1"/>
          </p:cNvSpPr>
          <p:nvPr>
            <p:ph idx="1"/>
          </p:nvPr>
        </p:nvSpPr>
        <p:spPr>
          <a:xfrm>
            <a:off x="457200" y="1905000"/>
            <a:ext cx="8229600" cy="4495800"/>
          </a:xfrm>
        </p:spPr>
        <p:txBody>
          <a:bodyPr/>
          <a:lstStyle/>
          <a:p>
            <a:pPr marL="0" indent="0">
              <a:spcAft>
                <a:spcPts val="2400"/>
              </a:spcAft>
              <a:buNone/>
            </a:pPr>
            <a:r>
              <a:rPr lang="en-US" u="sng" dirty="0"/>
              <a:t>The goals of implementing a CAP</a:t>
            </a:r>
          </a:p>
          <a:p>
            <a:pPr marL="461963" lvl="1" indent="-350838">
              <a:spcAft>
                <a:spcPts val="3000"/>
              </a:spcAft>
              <a:buSzPct val="120000"/>
              <a:buFont typeface="Wingdings" panose="05000000000000000000" pitchFamily="2" charset="2"/>
              <a:buChar char="§"/>
            </a:pPr>
            <a:r>
              <a:rPr lang="en-US" dirty="0"/>
              <a:t>to identify and address the true root cause(s) of a problem</a:t>
            </a:r>
          </a:p>
          <a:p>
            <a:pPr marL="461963" lvl="1" indent="-350838">
              <a:spcAft>
                <a:spcPts val="3000"/>
              </a:spcAft>
              <a:buSzPct val="120000"/>
              <a:buFont typeface="Wingdings" panose="05000000000000000000" pitchFamily="2" charset="2"/>
              <a:buChar char="§"/>
            </a:pPr>
            <a:r>
              <a:rPr lang="en-US" dirty="0"/>
              <a:t>to permanently fix the problem and </a:t>
            </a:r>
            <a:r>
              <a:rPr lang="en-US" b="1" dirty="0">
                <a:solidFill>
                  <a:srgbClr val="0033CC"/>
                </a:solidFill>
              </a:rPr>
              <a:t>prevent its recurrence </a:t>
            </a:r>
          </a:p>
          <a:p>
            <a:pPr marL="461963" lvl="1" indent="-350838">
              <a:spcAft>
                <a:spcPts val="3000"/>
              </a:spcAft>
              <a:buSzPct val="120000"/>
              <a:buFont typeface="Wingdings" panose="05000000000000000000" pitchFamily="2" charset="2"/>
              <a:buChar char="§"/>
            </a:pPr>
            <a:r>
              <a:rPr lang="en-US" dirty="0"/>
              <a:t>to eliminate nonconformities</a:t>
            </a:r>
          </a:p>
          <a:p>
            <a:pPr marL="461963" lvl="1" indent="-350838">
              <a:spcAft>
                <a:spcPts val="1800"/>
              </a:spcAft>
              <a:buSzPct val="120000"/>
              <a:buFont typeface="Wingdings" panose="05000000000000000000" pitchFamily="2" charset="2"/>
              <a:buChar char="§"/>
            </a:pPr>
            <a:r>
              <a:rPr lang="en-US" dirty="0"/>
              <a:t>to improve processes or methods </a:t>
            </a:r>
          </a:p>
        </p:txBody>
      </p:sp>
    </p:spTree>
    <p:extLst>
      <p:ext uri="{BB962C8B-B14F-4D97-AF65-F5344CB8AC3E}">
        <p14:creationId xmlns:p14="http://schemas.microsoft.com/office/powerpoint/2010/main" val="1098928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152400"/>
            <a:ext cx="5715000" cy="1219200"/>
          </a:xfrm>
        </p:spPr>
        <p:txBody>
          <a:bodyPr/>
          <a:lstStyle/>
          <a:p>
            <a:pPr algn="ctr"/>
            <a:r>
              <a:rPr lang="en-US" dirty="0"/>
              <a:t>Writing a Corrective Action Plan</a:t>
            </a:r>
          </a:p>
        </p:txBody>
      </p:sp>
      <p:sp>
        <p:nvSpPr>
          <p:cNvPr id="3" name="Content Placeholder 2"/>
          <p:cNvSpPr>
            <a:spLocks noGrp="1"/>
          </p:cNvSpPr>
          <p:nvPr>
            <p:ph idx="1"/>
          </p:nvPr>
        </p:nvSpPr>
        <p:spPr>
          <a:xfrm>
            <a:off x="381000" y="1905000"/>
            <a:ext cx="8610600" cy="4572000"/>
          </a:xfrm>
        </p:spPr>
        <p:txBody>
          <a:bodyPr/>
          <a:lstStyle/>
          <a:p>
            <a:pPr marL="457200" indent="-346075">
              <a:spcAft>
                <a:spcPts val="3000"/>
              </a:spcAft>
              <a:buSzPct val="120000"/>
              <a:buFont typeface="Wingdings" panose="05000000000000000000" pitchFamily="2" charset="2"/>
              <a:buChar char="§"/>
            </a:pPr>
            <a:r>
              <a:rPr lang="en-US" altLang="en-US" sz="1800" b="0" dirty="0"/>
              <a:t>Staff responsible for writing the CAP should be familiar with the processes or areas of noncompliance identified </a:t>
            </a:r>
          </a:p>
          <a:p>
            <a:pPr marL="457200" indent="-346075">
              <a:spcAft>
                <a:spcPts val="3000"/>
              </a:spcAft>
              <a:buSzPct val="120000"/>
              <a:buFont typeface="Wingdings" panose="05000000000000000000" pitchFamily="2" charset="2"/>
              <a:buChar char="§"/>
            </a:pPr>
            <a:r>
              <a:rPr lang="en-US" altLang="en-US" sz="1800" b="0" dirty="0"/>
              <a:t>CAP should be created with realistic corrective actions and timelines</a:t>
            </a:r>
          </a:p>
          <a:p>
            <a:pPr marL="457200" indent="-346075">
              <a:spcAft>
                <a:spcPts val="3000"/>
              </a:spcAft>
              <a:buSzPct val="120000"/>
              <a:buFont typeface="Wingdings" panose="05000000000000000000" pitchFamily="2" charset="2"/>
              <a:buChar char="§"/>
            </a:pPr>
            <a:r>
              <a:rPr lang="en-US" altLang="en-US" sz="1800" b="0" dirty="0"/>
              <a:t>CA process should begin immediately after the on-site assessment</a:t>
            </a:r>
          </a:p>
          <a:p>
            <a:pPr marL="457200" indent="-346075">
              <a:spcAft>
                <a:spcPts val="2400"/>
              </a:spcAft>
              <a:buSzPct val="120000"/>
              <a:buFont typeface="Wingdings" panose="05000000000000000000" pitchFamily="2" charset="2"/>
              <a:buChar char="§"/>
            </a:pPr>
            <a:r>
              <a:rPr lang="en-US" altLang="en-US" sz="1800" b="0" dirty="0"/>
              <a:t>CAP includes all DOELAP requested information</a:t>
            </a:r>
          </a:p>
        </p:txBody>
      </p:sp>
    </p:spTree>
    <p:extLst>
      <p:ext uri="{BB962C8B-B14F-4D97-AF65-F5344CB8AC3E}">
        <p14:creationId xmlns:p14="http://schemas.microsoft.com/office/powerpoint/2010/main" val="3950676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Effective Corrective Actions</a:t>
            </a:r>
          </a:p>
        </p:txBody>
      </p:sp>
      <p:sp>
        <p:nvSpPr>
          <p:cNvPr id="3" name="Content Placeholder 2"/>
          <p:cNvSpPr>
            <a:spLocks noGrp="1"/>
          </p:cNvSpPr>
          <p:nvPr>
            <p:ph idx="1"/>
          </p:nvPr>
        </p:nvSpPr>
        <p:spPr>
          <a:xfrm>
            <a:off x="457200" y="1828800"/>
            <a:ext cx="8229600" cy="4572000"/>
          </a:xfrm>
        </p:spPr>
        <p:txBody>
          <a:bodyPr/>
          <a:lstStyle/>
          <a:p>
            <a:pPr marL="457200" indent="-346075">
              <a:spcAft>
                <a:spcPts val="3000"/>
              </a:spcAft>
              <a:buSzPct val="120000"/>
              <a:buFont typeface="Wingdings" panose="05000000000000000000" pitchFamily="2" charset="2"/>
              <a:buChar char="§"/>
            </a:pPr>
            <a:r>
              <a:rPr lang="en-US" sz="1800" b="0" dirty="0"/>
              <a:t>Adequately addresses the specific deficiency or concern</a:t>
            </a:r>
          </a:p>
          <a:p>
            <a:pPr marL="457200" indent="-346075">
              <a:spcAft>
                <a:spcPts val="3000"/>
              </a:spcAft>
              <a:buSzPct val="120000"/>
              <a:buFont typeface="Wingdings" panose="05000000000000000000" pitchFamily="2" charset="2"/>
              <a:buChar char="§"/>
            </a:pPr>
            <a:r>
              <a:rPr lang="en-US" sz="1800" b="0" dirty="0"/>
              <a:t>Thorough root cause analysis was performed</a:t>
            </a:r>
          </a:p>
          <a:p>
            <a:pPr marL="457200" indent="-346075">
              <a:spcAft>
                <a:spcPts val="3000"/>
              </a:spcAft>
              <a:buSzPct val="120000"/>
              <a:buFont typeface="Wingdings" panose="05000000000000000000" pitchFamily="2" charset="2"/>
              <a:buChar char="§"/>
            </a:pPr>
            <a:r>
              <a:rPr lang="en-US" sz="1800" b="0" dirty="0"/>
              <a:t>Did the lab look at other areas where similar problems may occur?</a:t>
            </a:r>
          </a:p>
          <a:p>
            <a:pPr marL="457200" indent="-346075">
              <a:spcAft>
                <a:spcPts val="3000"/>
              </a:spcAft>
              <a:buSzPct val="120000"/>
              <a:buFont typeface="Wingdings" panose="05000000000000000000" pitchFamily="2" charset="2"/>
              <a:buChar char="§"/>
            </a:pPr>
            <a:r>
              <a:rPr lang="en-US" sz="1800" b="0" dirty="0"/>
              <a:t>Addresses system failures</a:t>
            </a:r>
          </a:p>
          <a:p>
            <a:pPr marL="457200" indent="-346075">
              <a:spcAft>
                <a:spcPts val="3000"/>
              </a:spcAft>
              <a:buSzPct val="120000"/>
              <a:buFont typeface="Wingdings" panose="05000000000000000000" pitchFamily="2" charset="2"/>
              <a:buChar char="§"/>
            </a:pPr>
            <a:r>
              <a:rPr lang="en-US" sz="1800" b="0" dirty="0"/>
              <a:t>Includes the ongoing assessment of the effectiveness of CA’s</a:t>
            </a:r>
            <a:endParaRPr lang="en-US" b="0" dirty="0"/>
          </a:p>
        </p:txBody>
      </p:sp>
    </p:spTree>
    <p:extLst>
      <p:ext uri="{BB962C8B-B14F-4D97-AF65-F5344CB8AC3E}">
        <p14:creationId xmlns:p14="http://schemas.microsoft.com/office/powerpoint/2010/main" val="26324033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152400"/>
            <a:ext cx="4800600" cy="1219200"/>
          </a:xfrm>
        </p:spPr>
        <p:txBody>
          <a:bodyPr/>
          <a:lstStyle/>
          <a:p>
            <a:pPr algn="ctr"/>
            <a:r>
              <a:rPr lang="en-US" dirty="0"/>
              <a:t>Reasons for Poor Corrective Actions</a:t>
            </a:r>
          </a:p>
        </p:txBody>
      </p:sp>
      <p:sp>
        <p:nvSpPr>
          <p:cNvPr id="3" name="Content Placeholder 2"/>
          <p:cNvSpPr>
            <a:spLocks noGrp="1"/>
          </p:cNvSpPr>
          <p:nvPr>
            <p:ph idx="1"/>
          </p:nvPr>
        </p:nvSpPr>
        <p:spPr>
          <a:xfrm>
            <a:off x="457200" y="1676400"/>
            <a:ext cx="8229600" cy="4876800"/>
          </a:xfrm>
        </p:spPr>
        <p:txBody>
          <a:bodyPr>
            <a:normAutofit/>
          </a:bodyPr>
          <a:lstStyle/>
          <a:p>
            <a:pPr marL="0" indent="0">
              <a:spcAft>
                <a:spcPts val="1200"/>
              </a:spcAft>
              <a:buNone/>
            </a:pPr>
            <a:r>
              <a:rPr lang="en-US" sz="1800" dirty="0"/>
              <a:t>People start fixing problems before finding the problem’s root causes</a:t>
            </a:r>
          </a:p>
          <a:p>
            <a:pPr marL="461963" lvl="1" indent="-350838">
              <a:spcAft>
                <a:spcPts val="3000"/>
              </a:spcAft>
              <a:buSzPct val="100000"/>
              <a:buFont typeface="Wingdings" panose="05000000000000000000" pitchFamily="2" charset="2"/>
              <a:buChar char="Ø"/>
            </a:pPr>
            <a:r>
              <a:rPr lang="en-US" sz="1600" dirty="0"/>
              <a:t>Instinctive reaction is to try to fix it; fail to apply adequate RCA of the problem </a:t>
            </a:r>
          </a:p>
          <a:p>
            <a:pPr marL="0" indent="0">
              <a:buNone/>
            </a:pPr>
            <a:r>
              <a:rPr lang="en-US" sz="1800" dirty="0"/>
              <a:t>Don’t systematically investigate the problem because they don’t have a good understanding of the causes of the problem</a:t>
            </a:r>
          </a:p>
          <a:p>
            <a:pPr lvl="1"/>
            <a:endParaRPr lang="en-US" sz="1600" dirty="0"/>
          </a:p>
          <a:p>
            <a:pPr marL="461963" lvl="1" indent="-350838">
              <a:spcAft>
                <a:spcPts val="3000"/>
              </a:spcAft>
              <a:buSzPct val="100000"/>
              <a:buFont typeface="Wingdings" panose="05000000000000000000" pitchFamily="2" charset="2"/>
              <a:buChar char="Ø"/>
            </a:pPr>
            <a:r>
              <a:rPr lang="en-US" sz="1600" i="1" dirty="0"/>
              <a:t>“It’s impossible to solve significant problems using the same level of knowledge that created them.”  - </a:t>
            </a:r>
            <a:r>
              <a:rPr lang="en-US" sz="1600" dirty="0"/>
              <a:t>Albert Einstein </a:t>
            </a:r>
          </a:p>
          <a:p>
            <a:pPr marL="0" indent="0">
              <a:spcAft>
                <a:spcPts val="1200"/>
              </a:spcAft>
              <a:buNone/>
            </a:pPr>
            <a:r>
              <a:rPr lang="en-US" sz="1800" dirty="0"/>
              <a:t>Thought the problem was too simple to require formal RCA</a:t>
            </a:r>
          </a:p>
          <a:p>
            <a:pPr marL="461963" lvl="1" indent="-350838">
              <a:spcAft>
                <a:spcPts val="1200"/>
              </a:spcAft>
              <a:buSzPct val="100000"/>
              <a:buFont typeface="Wingdings" panose="05000000000000000000" pitchFamily="2" charset="2"/>
              <a:buChar char="Ø"/>
            </a:pPr>
            <a:r>
              <a:rPr lang="en-US" sz="1600" dirty="0"/>
              <a:t>Misunderstanding of a true root cause</a:t>
            </a:r>
          </a:p>
          <a:p>
            <a:pPr marL="461963" lvl="1" indent="-350838">
              <a:spcAft>
                <a:spcPts val="1200"/>
              </a:spcAft>
              <a:buSzPct val="100000"/>
              <a:buFont typeface="Wingdings" panose="05000000000000000000" pitchFamily="2" charset="2"/>
              <a:buChar char="Ø"/>
            </a:pPr>
            <a:r>
              <a:rPr lang="en-US" sz="1600" dirty="0"/>
              <a:t>Leads to corrections</a:t>
            </a:r>
          </a:p>
          <a:p>
            <a:pPr marL="461963" lvl="1" indent="-350838">
              <a:spcAft>
                <a:spcPts val="1200"/>
              </a:spcAft>
              <a:buSzPct val="100000"/>
              <a:buFont typeface="Wingdings" panose="05000000000000000000" pitchFamily="2" charset="2"/>
              <a:buChar char="Ø"/>
            </a:pPr>
            <a:r>
              <a:rPr lang="en-US" sz="1600" dirty="0"/>
              <a:t>If they have already seen the effect before then they think they know the cause (same problem as last time).  Tend to use the same CA for problems that may have different causes.</a:t>
            </a:r>
          </a:p>
        </p:txBody>
      </p:sp>
    </p:spTree>
    <p:extLst>
      <p:ext uri="{BB962C8B-B14F-4D97-AF65-F5344CB8AC3E}">
        <p14:creationId xmlns:p14="http://schemas.microsoft.com/office/powerpoint/2010/main" val="25191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0"/>
            <a:ext cx="5943600" cy="1219200"/>
          </a:xfrm>
        </p:spPr>
        <p:txBody>
          <a:bodyPr/>
          <a:lstStyle/>
          <a:p>
            <a:pPr algn="ctr"/>
            <a:r>
              <a:rPr lang="en-US" dirty="0"/>
              <a:t>DOELAP Assessor Role</a:t>
            </a:r>
            <a:endParaRPr lang="en-US" sz="2400" dirty="0"/>
          </a:p>
        </p:txBody>
      </p:sp>
      <p:sp>
        <p:nvSpPr>
          <p:cNvPr id="3" name="Content Placeholder 2"/>
          <p:cNvSpPr>
            <a:spLocks noGrp="1"/>
          </p:cNvSpPr>
          <p:nvPr>
            <p:ph idx="1"/>
          </p:nvPr>
        </p:nvSpPr>
        <p:spPr>
          <a:xfrm>
            <a:off x="457200" y="1752600"/>
            <a:ext cx="8229600" cy="4648200"/>
          </a:xfrm>
        </p:spPr>
        <p:txBody>
          <a:bodyPr/>
          <a:lstStyle/>
          <a:p>
            <a:pPr marL="0" indent="0">
              <a:spcAft>
                <a:spcPts val="1800"/>
              </a:spcAft>
              <a:buNone/>
            </a:pPr>
            <a:r>
              <a:rPr lang="en-US" altLang="en-US" sz="1800" u="sng" dirty="0"/>
              <a:t>Assessor Responsibilities</a:t>
            </a:r>
          </a:p>
          <a:p>
            <a:pPr marL="461963" lvl="1" indent="-350838">
              <a:spcAft>
                <a:spcPts val="1800"/>
              </a:spcAft>
              <a:buSzPct val="120000"/>
              <a:buFont typeface="Wingdings" panose="05000000000000000000" pitchFamily="2" charset="2"/>
              <a:buChar char="§"/>
            </a:pPr>
            <a:r>
              <a:rPr lang="en-US" altLang="en-US" dirty="0"/>
              <a:t>Perform assessment</a:t>
            </a:r>
          </a:p>
          <a:p>
            <a:pPr lvl="2" indent="-341313">
              <a:spcAft>
                <a:spcPts val="1800"/>
              </a:spcAft>
              <a:buSzPct val="100000"/>
              <a:buFont typeface="Wingdings" panose="05000000000000000000" pitchFamily="2" charset="2"/>
              <a:buChar char="Ø"/>
            </a:pPr>
            <a:r>
              <a:rPr lang="en-US" altLang="en-US" dirty="0"/>
              <a:t>Evaluate the effectiveness of the implemented corrective action(s)</a:t>
            </a:r>
          </a:p>
          <a:p>
            <a:pPr lvl="2" indent="-341313">
              <a:spcAft>
                <a:spcPts val="1800"/>
              </a:spcAft>
              <a:buSzPct val="100000"/>
              <a:buFont typeface="Wingdings" panose="05000000000000000000" pitchFamily="2" charset="2"/>
              <a:buChar char="Ø"/>
            </a:pPr>
            <a:r>
              <a:rPr lang="en-US" altLang="en-US" dirty="0"/>
              <a:t>Review documentations provided</a:t>
            </a:r>
          </a:p>
          <a:p>
            <a:pPr lvl="2" indent="-341313">
              <a:spcAft>
                <a:spcPts val="1800"/>
              </a:spcAft>
              <a:buSzPct val="100000"/>
              <a:buFont typeface="Wingdings" panose="05000000000000000000" pitchFamily="2" charset="2"/>
              <a:buChar char="Ø"/>
            </a:pPr>
            <a:r>
              <a:rPr lang="en-US" altLang="en-US" dirty="0"/>
              <a:t>Report findings (Observation, Concern, Deficiency)</a:t>
            </a:r>
          </a:p>
          <a:p>
            <a:pPr lvl="2" indent="-341313">
              <a:spcAft>
                <a:spcPts val="1800"/>
              </a:spcAft>
              <a:buSzPct val="100000"/>
              <a:buFont typeface="Wingdings" panose="05000000000000000000" pitchFamily="2" charset="2"/>
              <a:buChar char="Ø"/>
            </a:pPr>
            <a:r>
              <a:rPr lang="en-US" altLang="en-US" dirty="0"/>
              <a:t>Any </a:t>
            </a:r>
            <a:r>
              <a:rPr lang="en-US" altLang="en-US" u="sng" dirty="0"/>
              <a:t>recurrent Concern</a:t>
            </a:r>
            <a:r>
              <a:rPr lang="en-US" altLang="en-US" dirty="0"/>
              <a:t> identified during the program’s next accreditation cycle, irrespective of any corrective action implemented, </a:t>
            </a:r>
            <a:r>
              <a:rPr lang="en-US" altLang="en-US" strike="sngStrike" dirty="0">
                <a:solidFill>
                  <a:srgbClr val="C00000"/>
                </a:solidFill>
              </a:rPr>
              <a:t>will automatically</a:t>
            </a:r>
            <a:r>
              <a:rPr lang="en-US" altLang="en-US" dirty="0">
                <a:solidFill>
                  <a:srgbClr val="C00000"/>
                </a:solidFill>
              </a:rPr>
              <a:t> </a:t>
            </a:r>
            <a:r>
              <a:rPr lang="en-US" altLang="en-US" i="1" dirty="0">
                <a:solidFill>
                  <a:srgbClr val="0033CC"/>
                </a:solidFill>
              </a:rPr>
              <a:t>may </a:t>
            </a:r>
            <a:r>
              <a:rPr lang="en-US" altLang="en-US" dirty="0"/>
              <a:t>be</a:t>
            </a:r>
            <a:r>
              <a:rPr lang="en-US" altLang="en-US" i="1" dirty="0">
                <a:solidFill>
                  <a:srgbClr val="0033CC"/>
                </a:solidFill>
              </a:rPr>
              <a:t> </a:t>
            </a:r>
            <a:r>
              <a:rPr lang="en-US" altLang="en-US" dirty="0"/>
              <a:t>elevated to a deficiency</a:t>
            </a:r>
            <a:endParaRPr lang="en-US" altLang="en-US" b="1" dirty="0"/>
          </a:p>
          <a:p>
            <a:pPr marL="461963" lvl="1" indent="-350838">
              <a:spcAft>
                <a:spcPts val="1800"/>
              </a:spcAft>
              <a:buSzPct val="120000"/>
              <a:buFont typeface="Wingdings" panose="05000000000000000000" pitchFamily="2" charset="2"/>
              <a:buChar char="§"/>
            </a:pPr>
            <a:r>
              <a:rPr lang="en-US" dirty="0"/>
              <a:t>Conduct follow-ups</a:t>
            </a:r>
          </a:p>
          <a:p>
            <a:pPr marL="461963" lvl="1" indent="-350838">
              <a:spcAft>
                <a:spcPts val="1800"/>
              </a:spcAft>
              <a:buSzPct val="120000"/>
              <a:buFont typeface="Wingdings" panose="05000000000000000000" pitchFamily="2" charset="2"/>
              <a:buChar char="§"/>
            </a:pPr>
            <a:endParaRPr lang="en-US" dirty="0"/>
          </a:p>
        </p:txBody>
      </p:sp>
    </p:spTree>
    <p:extLst>
      <p:ext uri="{BB962C8B-B14F-4D97-AF65-F5344CB8AC3E}">
        <p14:creationId xmlns:p14="http://schemas.microsoft.com/office/powerpoint/2010/main" val="19274751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152400"/>
            <a:ext cx="4800600" cy="1219200"/>
          </a:xfrm>
        </p:spPr>
        <p:txBody>
          <a:bodyPr/>
          <a:lstStyle/>
          <a:p>
            <a:pPr algn="ctr"/>
            <a:r>
              <a:rPr lang="en-US" dirty="0"/>
              <a:t>Examples of Poor Corrective Actions</a:t>
            </a:r>
          </a:p>
        </p:txBody>
      </p:sp>
      <p:sp>
        <p:nvSpPr>
          <p:cNvPr id="3" name="Content Placeholder 2"/>
          <p:cNvSpPr>
            <a:spLocks noGrp="1"/>
          </p:cNvSpPr>
          <p:nvPr>
            <p:ph idx="1"/>
          </p:nvPr>
        </p:nvSpPr>
        <p:spPr>
          <a:xfrm>
            <a:off x="457200" y="1676400"/>
            <a:ext cx="8229600" cy="4876800"/>
          </a:xfrm>
        </p:spPr>
        <p:txBody>
          <a:bodyPr>
            <a:normAutofit lnSpcReduction="10000"/>
          </a:bodyPr>
          <a:lstStyle/>
          <a:p>
            <a:pPr marL="0" indent="0">
              <a:spcAft>
                <a:spcPts val="1800"/>
              </a:spcAft>
              <a:buNone/>
            </a:pPr>
            <a:r>
              <a:rPr lang="en-US" sz="1800" dirty="0"/>
              <a:t>People find one or more root causes, but they still can’t seem to fix the problem.  So, they often revert to the Three Standard Corrective Actions to fix all problems.</a:t>
            </a:r>
          </a:p>
          <a:p>
            <a:pPr marL="461963" indent="-350838">
              <a:spcAft>
                <a:spcPts val="1800"/>
              </a:spcAft>
              <a:buFont typeface="Wingdings" panose="05000000000000000000" pitchFamily="2" charset="2"/>
              <a:buChar char="Ø"/>
            </a:pPr>
            <a:r>
              <a:rPr lang="en-US" sz="1600" b="0" u="sng" dirty="0"/>
              <a:t>Discipline</a:t>
            </a:r>
            <a:r>
              <a:rPr lang="en-US" sz="1600" b="0" dirty="0"/>
              <a:t>:  This starts with the common corrective action, “Counsel the employee to be more careful when…”</a:t>
            </a:r>
          </a:p>
          <a:p>
            <a:pPr marL="461963" indent="-350838">
              <a:spcAft>
                <a:spcPts val="1800"/>
              </a:spcAft>
              <a:buFont typeface="Wingdings" panose="05000000000000000000" pitchFamily="2" charset="2"/>
              <a:buChar char="Ø"/>
            </a:pPr>
            <a:r>
              <a:rPr lang="en-US" sz="1600" b="0" u="sng" dirty="0"/>
              <a:t>Training</a:t>
            </a:r>
            <a:r>
              <a:rPr lang="en-US" sz="1600" b="0" dirty="0"/>
              <a:t>:  One of the most used (and misused) corrective action.</a:t>
            </a:r>
          </a:p>
          <a:p>
            <a:pPr marL="461963" indent="-350838">
              <a:spcAft>
                <a:spcPts val="3000"/>
              </a:spcAft>
              <a:buFont typeface="Wingdings" panose="05000000000000000000" pitchFamily="2" charset="2"/>
              <a:buChar char="Ø"/>
            </a:pPr>
            <a:r>
              <a:rPr lang="en-US" sz="1600" b="0" u="sng" dirty="0"/>
              <a:t>Procedures</a:t>
            </a:r>
            <a:r>
              <a:rPr lang="en-US" sz="1600" b="0" dirty="0"/>
              <a:t>:  If you don’t have one, write one.  If you already have one, make it longer.</a:t>
            </a:r>
          </a:p>
          <a:p>
            <a:pPr marL="0" indent="0">
              <a:spcAft>
                <a:spcPts val="1800"/>
              </a:spcAft>
              <a:buNone/>
            </a:pPr>
            <a:r>
              <a:rPr lang="en-US" sz="1800" dirty="0"/>
              <a:t>Another example is the “Re” corrective actions.</a:t>
            </a:r>
          </a:p>
          <a:p>
            <a:pPr marL="461963" indent="-350838">
              <a:spcAft>
                <a:spcPts val="1800"/>
              </a:spcAft>
              <a:buFont typeface="Wingdings" panose="05000000000000000000" pitchFamily="2" charset="2"/>
              <a:buChar char="Ø"/>
            </a:pPr>
            <a:r>
              <a:rPr lang="en-US" sz="1600" b="0" dirty="0"/>
              <a:t>Re-train, Re-write, Re-mind, Re-emphasize, re-place, re-evaluate, re-qualify…</a:t>
            </a:r>
          </a:p>
          <a:p>
            <a:pPr marL="461963" indent="-350838">
              <a:spcAft>
                <a:spcPts val="1800"/>
              </a:spcAft>
              <a:buFont typeface="Wingdings" panose="05000000000000000000" pitchFamily="2" charset="2"/>
              <a:buChar char="Ø"/>
            </a:pPr>
            <a:r>
              <a:rPr lang="en-US" sz="1600" b="0" dirty="0"/>
              <a:t>If it didn’t work the first time, then why will it work this time?</a:t>
            </a:r>
          </a:p>
          <a:p>
            <a:pPr marL="461963" indent="-350838">
              <a:spcAft>
                <a:spcPts val="0"/>
              </a:spcAft>
              <a:buFont typeface="Wingdings" panose="05000000000000000000" pitchFamily="2" charset="2"/>
              <a:buChar char="Ø"/>
            </a:pPr>
            <a:r>
              <a:rPr lang="en-US" sz="1600" b="0" dirty="0"/>
              <a:t>What caused the first training, procedure, part, rule, qualification, etc. to fail?</a:t>
            </a:r>
          </a:p>
        </p:txBody>
      </p:sp>
    </p:spTree>
    <p:extLst>
      <p:ext uri="{BB962C8B-B14F-4D97-AF65-F5344CB8AC3E}">
        <p14:creationId xmlns:p14="http://schemas.microsoft.com/office/powerpoint/2010/main" val="335593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152400"/>
            <a:ext cx="4953000" cy="1219200"/>
          </a:xfrm>
        </p:spPr>
        <p:txBody>
          <a:bodyPr/>
          <a:lstStyle/>
          <a:p>
            <a:pPr algn="ctr"/>
            <a:r>
              <a:rPr lang="en-US" dirty="0"/>
              <a:t>Corrective Action Plans</a:t>
            </a:r>
          </a:p>
        </p:txBody>
      </p:sp>
      <p:sp>
        <p:nvSpPr>
          <p:cNvPr id="3" name="Content Placeholder 2"/>
          <p:cNvSpPr>
            <a:spLocks noGrp="1"/>
          </p:cNvSpPr>
          <p:nvPr>
            <p:ph idx="1"/>
          </p:nvPr>
        </p:nvSpPr>
        <p:spPr>
          <a:xfrm>
            <a:off x="457200" y="1676400"/>
            <a:ext cx="8229600" cy="4724400"/>
          </a:xfrm>
        </p:spPr>
        <p:txBody>
          <a:bodyPr/>
          <a:lstStyle/>
          <a:p>
            <a:pPr marL="0" lvl="2" indent="0">
              <a:spcAft>
                <a:spcPts val="2400"/>
              </a:spcAft>
              <a:buSzPct val="120000"/>
              <a:buNone/>
            </a:pPr>
            <a:r>
              <a:rPr lang="en-US" sz="1800" b="1" dirty="0"/>
              <a:t>Questions that may help to determine if your corrective action plan appropriately addresses the problem. </a:t>
            </a:r>
          </a:p>
          <a:p>
            <a:pPr marL="396875" lvl="2" indent="-285750">
              <a:spcAft>
                <a:spcPts val="1800"/>
              </a:spcAft>
              <a:buSzPct val="120000"/>
              <a:buFont typeface="Wingdings" panose="05000000000000000000" pitchFamily="2" charset="2"/>
              <a:buChar char="§"/>
            </a:pPr>
            <a:r>
              <a:rPr lang="en-US" sz="1800" dirty="0"/>
              <a:t>Does the CAP address the root cause?</a:t>
            </a:r>
          </a:p>
          <a:p>
            <a:pPr marL="396875" lvl="2" indent="-285750">
              <a:spcAft>
                <a:spcPts val="1800"/>
              </a:spcAft>
              <a:buSzPct val="120000"/>
              <a:buFont typeface="Wingdings" panose="05000000000000000000" pitchFamily="2" charset="2"/>
              <a:buChar char="§"/>
            </a:pPr>
            <a:r>
              <a:rPr lang="en-US" sz="1800" dirty="0"/>
              <a:t>Does it simply give correction?</a:t>
            </a:r>
          </a:p>
          <a:p>
            <a:pPr marL="396875" lvl="2" indent="-285750">
              <a:spcAft>
                <a:spcPts val="1800"/>
              </a:spcAft>
              <a:buSzPct val="120000"/>
              <a:buFont typeface="Wingdings" panose="05000000000000000000" pitchFamily="2" charset="2"/>
              <a:buChar char="§"/>
            </a:pPr>
            <a:r>
              <a:rPr lang="en-US" sz="1800" dirty="0"/>
              <a:t>Does it address the system?</a:t>
            </a:r>
          </a:p>
          <a:p>
            <a:pPr marL="396875" lvl="2" indent="-285750">
              <a:spcAft>
                <a:spcPts val="1800"/>
              </a:spcAft>
              <a:buSzPct val="120000"/>
              <a:buFont typeface="Wingdings" panose="05000000000000000000" pitchFamily="2" charset="2"/>
              <a:buChar char="§"/>
            </a:pPr>
            <a:r>
              <a:rPr lang="en-US" sz="1800" dirty="0"/>
              <a:t>Does it implement a change in the system or is it incident specific?</a:t>
            </a:r>
          </a:p>
          <a:p>
            <a:pPr marL="396875" lvl="2" indent="-285750">
              <a:spcAft>
                <a:spcPts val="1800"/>
              </a:spcAft>
              <a:buSzPct val="120000"/>
              <a:buFont typeface="Wingdings" panose="05000000000000000000" pitchFamily="2" charset="2"/>
              <a:buChar char="§"/>
            </a:pPr>
            <a:r>
              <a:rPr lang="en-US" sz="1800" dirty="0"/>
              <a:t>Is there one corrective action for each identified root cause?</a:t>
            </a:r>
          </a:p>
          <a:p>
            <a:pPr marL="396875" lvl="2" indent="-285750">
              <a:spcAft>
                <a:spcPts val="1800"/>
              </a:spcAft>
              <a:buSzPct val="120000"/>
              <a:buFont typeface="Wingdings" panose="05000000000000000000" pitchFamily="2" charset="2"/>
              <a:buChar char="§"/>
            </a:pPr>
            <a:r>
              <a:rPr lang="en-US" sz="1800" dirty="0"/>
              <a:t>Does data confirm that the problem is alleviated as a result of the corrective action?</a:t>
            </a:r>
          </a:p>
        </p:txBody>
      </p:sp>
    </p:spTree>
    <p:extLst>
      <p:ext uri="{BB962C8B-B14F-4D97-AF65-F5344CB8AC3E}">
        <p14:creationId xmlns:p14="http://schemas.microsoft.com/office/powerpoint/2010/main" val="8397966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152400"/>
            <a:ext cx="4953000" cy="1219200"/>
          </a:xfrm>
        </p:spPr>
        <p:txBody>
          <a:bodyPr/>
          <a:lstStyle/>
          <a:p>
            <a:pPr algn="ctr"/>
            <a:r>
              <a:rPr lang="en-US" dirty="0"/>
              <a:t>RCA and CAP scenario</a:t>
            </a:r>
          </a:p>
        </p:txBody>
      </p:sp>
      <p:sp>
        <p:nvSpPr>
          <p:cNvPr id="3" name="Content Placeholder 2"/>
          <p:cNvSpPr>
            <a:spLocks noGrp="1"/>
          </p:cNvSpPr>
          <p:nvPr>
            <p:ph idx="1"/>
          </p:nvPr>
        </p:nvSpPr>
        <p:spPr>
          <a:xfrm>
            <a:off x="457200" y="1676400"/>
            <a:ext cx="8229600" cy="4724400"/>
          </a:xfrm>
        </p:spPr>
        <p:txBody>
          <a:bodyPr/>
          <a:lstStyle/>
          <a:p>
            <a:pPr marL="0" lvl="2" indent="0">
              <a:spcAft>
                <a:spcPts val="600"/>
              </a:spcAft>
              <a:buSzPct val="120000"/>
              <a:buNone/>
            </a:pPr>
            <a:r>
              <a:rPr lang="en-US" sz="1800" b="1" dirty="0"/>
              <a:t>Situation:</a:t>
            </a:r>
            <a:r>
              <a:rPr lang="en-US" sz="1800" dirty="0"/>
              <a:t> </a:t>
            </a:r>
          </a:p>
          <a:p>
            <a:pPr marL="0" lvl="2" indent="0">
              <a:spcAft>
                <a:spcPts val="2400"/>
              </a:spcAft>
              <a:buSzPct val="120000"/>
              <a:buNone/>
            </a:pPr>
            <a:r>
              <a:rPr lang="en-US" sz="1800" dirty="0"/>
              <a:t>It's 3 p.m. and you have a 5 p.m. deadline. You are hurriedly reviewing a lengthy procedure that needs to be amended and on the boss' desk by 5 p.m. when disaster strikes- the lens of your glasses falls out again! What do you do?</a:t>
            </a:r>
          </a:p>
          <a:p>
            <a:pPr marL="0" lvl="2" indent="0">
              <a:spcAft>
                <a:spcPts val="600"/>
              </a:spcAft>
              <a:buSzPct val="120000"/>
              <a:buNone/>
            </a:pPr>
            <a:r>
              <a:rPr lang="en-US" sz="1800" b="1" dirty="0"/>
              <a:t>Finding (Problem): </a:t>
            </a:r>
          </a:p>
          <a:p>
            <a:pPr marL="0" lvl="2" indent="0">
              <a:spcAft>
                <a:spcPts val="2400"/>
              </a:spcAft>
              <a:buSzPct val="120000"/>
              <a:buNone/>
            </a:pPr>
            <a:r>
              <a:rPr lang="en-US" sz="1800" dirty="0"/>
              <a:t>Your glasses have broken several times within the last few weeks, which is slowing your productivity.</a:t>
            </a:r>
          </a:p>
          <a:p>
            <a:pPr marL="0" lvl="2" indent="0">
              <a:spcAft>
                <a:spcPts val="2400"/>
              </a:spcAft>
              <a:buSzPct val="120000"/>
              <a:buNone/>
            </a:pPr>
            <a:endParaRPr lang="en-US" sz="1800" dirty="0"/>
          </a:p>
        </p:txBody>
      </p:sp>
    </p:spTree>
    <p:extLst>
      <p:ext uri="{BB962C8B-B14F-4D97-AF65-F5344CB8AC3E}">
        <p14:creationId xmlns:p14="http://schemas.microsoft.com/office/powerpoint/2010/main" val="21961502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152400"/>
            <a:ext cx="4953000" cy="1219200"/>
          </a:xfrm>
        </p:spPr>
        <p:txBody>
          <a:bodyPr/>
          <a:lstStyle/>
          <a:p>
            <a:pPr algn="ctr"/>
            <a:r>
              <a:rPr lang="en-US" dirty="0"/>
              <a:t>RCA and CAP scenario</a:t>
            </a:r>
          </a:p>
        </p:txBody>
      </p:sp>
      <p:sp>
        <p:nvSpPr>
          <p:cNvPr id="3" name="Content Placeholder 2"/>
          <p:cNvSpPr>
            <a:spLocks noGrp="1"/>
          </p:cNvSpPr>
          <p:nvPr>
            <p:ph idx="1"/>
          </p:nvPr>
        </p:nvSpPr>
        <p:spPr>
          <a:xfrm>
            <a:off x="457200" y="1676400"/>
            <a:ext cx="8229600" cy="4724400"/>
          </a:xfrm>
        </p:spPr>
        <p:txBody>
          <a:bodyPr/>
          <a:lstStyle/>
          <a:p>
            <a:pPr marL="0" lvl="2" indent="0">
              <a:spcAft>
                <a:spcPts val="2400"/>
              </a:spcAft>
              <a:buSzPct val="120000"/>
              <a:buNone/>
            </a:pPr>
            <a:r>
              <a:rPr lang="en-US" sz="1800" b="1" dirty="0"/>
              <a:t>Finding (Problem): </a:t>
            </a:r>
            <a:r>
              <a:rPr lang="en-US" sz="1800" dirty="0"/>
              <a:t>Your glasses have broken several times within the last few weeks, which is slowing your productivity.</a:t>
            </a:r>
          </a:p>
          <a:p>
            <a:pPr marL="0" lvl="2" indent="0">
              <a:spcAft>
                <a:spcPts val="1200"/>
              </a:spcAft>
              <a:buSzPct val="120000"/>
              <a:buNone/>
            </a:pPr>
            <a:r>
              <a:rPr lang="en-US" sz="1800" b="1" u="sng" dirty="0"/>
              <a:t>Bad Example:</a:t>
            </a:r>
          </a:p>
          <a:p>
            <a:pPr marL="0" lvl="2" indent="0">
              <a:spcAft>
                <a:spcPts val="1800"/>
              </a:spcAft>
              <a:buSzPct val="120000"/>
              <a:buNone/>
            </a:pPr>
            <a:r>
              <a:rPr lang="en-US" sz="1800" b="1" dirty="0"/>
              <a:t>Containment:</a:t>
            </a:r>
            <a:r>
              <a:rPr lang="en-US" sz="1800" dirty="0"/>
              <a:t> Use clear adhesive tape to secure the lens in the frame.</a:t>
            </a:r>
          </a:p>
          <a:p>
            <a:pPr marL="0" lvl="2" indent="0">
              <a:spcAft>
                <a:spcPts val="1800"/>
              </a:spcAft>
              <a:buSzPct val="120000"/>
              <a:buNone/>
            </a:pPr>
            <a:r>
              <a:rPr lang="en-US" sz="1800" b="1" dirty="0"/>
              <a:t>Root Cause: </a:t>
            </a:r>
            <a:r>
              <a:rPr lang="en-US" sz="1800" dirty="0"/>
              <a:t>The root cause of the finding is that the glasses keep breaking, causing me to miss deadlines.</a:t>
            </a:r>
          </a:p>
          <a:p>
            <a:pPr marL="0" lvl="2" indent="0">
              <a:spcAft>
                <a:spcPts val="1800"/>
              </a:spcAft>
              <a:buSzPct val="120000"/>
              <a:buNone/>
            </a:pPr>
            <a:r>
              <a:rPr lang="en-US" sz="1800" b="1" dirty="0"/>
              <a:t>Corrective Action: </a:t>
            </a:r>
            <a:r>
              <a:rPr lang="en-US" sz="1800" dirty="0"/>
              <a:t>Use clear adhesive tape to secure the lens in the frame, each time they break; ask boss for deadline extension.</a:t>
            </a:r>
          </a:p>
          <a:p>
            <a:pPr marL="0" lvl="2" indent="0">
              <a:spcAft>
                <a:spcPts val="1200"/>
              </a:spcAft>
              <a:buSzPct val="120000"/>
              <a:buNone/>
            </a:pPr>
            <a:r>
              <a:rPr lang="en-US" sz="1800" b="1" dirty="0">
                <a:solidFill>
                  <a:srgbClr val="0033CC"/>
                </a:solidFill>
              </a:rPr>
              <a:t>Why is this a poor example of RCA?</a:t>
            </a:r>
          </a:p>
          <a:p>
            <a:pPr marL="0" lvl="2" indent="0">
              <a:spcAft>
                <a:spcPts val="2400"/>
              </a:spcAft>
              <a:buSzPct val="120000"/>
              <a:buNone/>
            </a:pPr>
            <a:r>
              <a:rPr lang="en-US" sz="1800" dirty="0">
                <a:solidFill>
                  <a:srgbClr val="0033CC"/>
                </a:solidFill>
              </a:rPr>
              <a:t>Root cause listed is a symptom of the problem; it does not address the true problem in the system.  The CAP is an act of containment, and the finding and the root cause are identical which provides no true value to the system.</a:t>
            </a:r>
          </a:p>
          <a:p>
            <a:pPr marL="0" lvl="2" indent="0">
              <a:spcAft>
                <a:spcPts val="2400"/>
              </a:spcAft>
              <a:buSzPct val="120000"/>
              <a:buNone/>
            </a:pPr>
            <a:endParaRPr lang="en-US" sz="1800" dirty="0"/>
          </a:p>
        </p:txBody>
      </p:sp>
    </p:spTree>
    <p:extLst>
      <p:ext uri="{BB962C8B-B14F-4D97-AF65-F5344CB8AC3E}">
        <p14:creationId xmlns:p14="http://schemas.microsoft.com/office/powerpoint/2010/main" val="3852509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152400"/>
            <a:ext cx="4953000" cy="1219200"/>
          </a:xfrm>
        </p:spPr>
        <p:txBody>
          <a:bodyPr/>
          <a:lstStyle/>
          <a:p>
            <a:pPr algn="ctr"/>
            <a:r>
              <a:rPr lang="en-US" dirty="0"/>
              <a:t>RCA and CAP scenario</a:t>
            </a:r>
          </a:p>
        </p:txBody>
      </p:sp>
      <p:sp>
        <p:nvSpPr>
          <p:cNvPr id="3" name="Content Placeholder 2"/>
          <p:cNvSpPr>
            <a:spLocks noGrp="1"/>
          </p:cNvSpPr>
          <p:nvPr>
            <p:ph idx="1"/>
          </p:nvPr>
        </p:nvSpPr>
        <p:spPr>
          <a:xfrm>
            <a:off x="457200" y="1600200"/>
            <a:ext cx="8229600" cy="4800600"/>
          </a:xfrm>
        </p:spPr>
        <p:txBody>
          <a:bodyPr/>
          <a:lstStyle/>
          <a:p>
            <a:pPr marL="0" lvl="2" indent="0">
              <a:spcAft>
                <a:spcPts val="1800"/>
              </a:spcAft>
              <a:buSzPct val="120000"/>
              <a:buNone/>
            </a:pPr>
            <a:r>
              <a:rPr lang="en-US" sz="1800" b="1" u="sng" dirty="0"/>
              <a:t>Good Example:</a:t>
            </a:r>
          </a:p>
          <a:p>
            <a:pPr marL="0" lvl="2" indent="0">
              <a:spcAft>
                <a:spcPts val="600"/>
              </a:spcAft>
              <a:buSzPct val="120000"/>
              <a:buNone/>
            </a:pPr>
            <a:r>
              <a:rPr lang="en-US" b="1" dirty="0"/>
              <a:t>Short-Term Containment</a:t>
            </a:r>
            <a:r>
              <a:rPr lang="en-US" dirty="0"/>
              <a:t>: Use clear adhesive tape to secure the lens in the frame.</a:t>
            </a:r>
          </a:p>
          <a:p>
            <a:pPr marL="0" lvl="2" indent="0">
              <a:spcAft>
                <a:spcPts val="600"/>
              </a:spcAft>
              <a:buSzPct val="120000"/>
              <a:buNone/>
            </a:pPr>
            <a:r>
              <a:rPr lang="en-US" b="1" dirty="0"/>
              <a:t>Root Cause Analysis</a:t>
            </a:r>
            <a:r>
              <a:rPr lang="en-US" dirty="0"/>
              <a:t>: Methodology: 5-Why</a:t>
            </a:r>
          </a:p>
          <a:p>
            <a:pPr marL="0" lvl="2" indent="0">
              <a:spcAft>
                <a:spcPts val="2400"/>
              </a:spcAft>
              <a:buSzPct val="120000"/>
              <a:buNone/>
            </a:pPr>
            <a:r>
              <a:rPr lang="en-US" b="1" dirty="0"/>
              <a:t>Restate the finding</a:t>
            </a:r>
            <a:r>
              <a:rPr lang="en-US" dirty="0"/>
              <a:t>: The lens keeps falling out of my eyeglasses.</a:t>
            </a:r>
          </a:p>
          <a:p>
            <a:pPr marL="0" lvl="2" indent="0">
              <a:spcAft>
                <a:spcPts val="1200"/>
              </a:spcAft>
              <a:buSzPct val="120000"/>
              <a:buNone/>
            </a:pPr>
            <a:r>
              <a:rPr lang="en-US" b="1" dirty="0"/>
              <a:t>1st Why</a:t>
            </a:r>
            <a:r>
              <a:rPr lang="en-US" dirty="0"/>
              <a:t>: Why does the lens keep falling out of your glasses?  I store them in my desk drawer without a case and they sometimes get tossed around in the drawer amidst the other items that are strewn about.</a:t>
            </a:r>
          </a:p>
          <a:p>
            <a:pPr marL="0" lvl="2" indent="0">
              <a:spcAft>
                <a:spcPts val="1200"/>
              </a:spcAft>
              <a:buSzPct val="120000"/>
              <a:buNone/>
            </a:pPr>
            <a:r>
              <a:rPr lang="en-US" b="1" dirty="0"/>
              <a:t>2nd Why</a:t>
            </a:r>
            <a:r>
              <a:rPr lang="en-US" dirty="0"/>
              <a:t>: Why are you not storing them in the case?  I am not storing them in the case because I lost the case.</a:t>
            </a:r>
          </a:p>
          <a:p>
            <a:pPr marL="0" lvl="2" indent="0">
              <a:spcAft>
                <a:spcPts val="1800"/>
              </a:spcAft>
              <a:buSzPct val="120000"/>
              <a:buNone/>
            </a:pPr>
            <a:r>
              <a:rPr lang="en-US" b="1" dirty="0"/>
              <a:t>3rd Why</a:t>
            </a:r>
            <a:r>
              <a:rPr lang="en-US" dirty="0"/>
              <a:t>: Why did you lose the case?  My desk is extremely disorganized.</a:t>
            </a:r>
          </a:p>
          <a:p>
            <a:pPr marL="0" lvl="2" indent="0">
              <a:spcAft>
                <a:spcPts val="2400"/>
              </a:spcAft>
              <a:buSzPct val="120000"/>
              <a:buNone/>
            </a:pPr>
            <a:r>
              <a:rPr lang="en-US" b="1" dirty="0"/>
              <a:t>Corrective Action: </a:t>
            </a:r>
            <a:r>
              <a:rPr lang="en-US" dirty="0"/>
              <a:t>I will buy a new case and use it!  I will organize my desk so that the glasses will no longer be smashed under the pressure of the other items in my desk. Since my desk will be organized, I will be able to store the glasses in their case in a clear area of your desk drawer when I don't need to wear them.</a:t>
            </a:r>
          </a:p>
        </p:txBody>
      </p:sp>
    </p:spTree>
    <p:extLst>
      <p:ext uri="{BB962C8B-B14F-4D97-AF65-F5344CB8AC3E}">
        <p14:creationId xmlns:p14="http://schemas.microsoft.com/office/powerpoint/2010/main" val="33073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152400"/>
            <a:ext cx="5334000" cy="1219200"/>
          </a:xfrm>
        </p:spPr>
        <p:txBody>
          <a:bodyPr/>
          <a:lstStyle/>
          <a:p>
            <a:pPr algn="ctr"/>
            <a:r>
              <a:rPr lang="en-US" dirty="0"/>
              <a:t>Purpose of DOELAP Corrective Action Plan</a:t>
            </a:r>
          </a:p>
        </p:txBody>
      </p:sp>
      <p:sp>
        <p:nvSpPr>
          <p:cNvPr id="3" name="Content Placeholder 2"/>
          <p:cNvSpPr>
            <a:spLocks noGrp="1"/>
          </p:cNvSpPr>
          <p:nvPr>
            <p:ph idx="1"/>
          </p:nvPr>
        </p:nvSpPr>
        <p:spPr>
          <a:xfrm>
            <a:off x="381000" y="1905000"/>
            <a:ext cx="8610600" cy="4495800"/>
          </a:xfrm>
        </p:spPr>
        <p:txBody>
          <a:bodyPr/>
          <a:lstStyle/>
          <a:p>
            <a:pPr marL="0" lvl="1" indent="0">
              <a:spcAft>
                <a:spcPts val="1800"/>
              </a:spcAft>
              <a:buNone/>
            </a:pPr>
            <a:r>
              <a:rPr lang="en-US" altLang="en-US" sz="2000" b="1" u="sng" dirty="0"/>
              <a:t>Accountability</a:t>
            </a:r>
          </a:p>
          <a:p>
            <a:pPr marL="461963" lvl="2" indent="-350838">
              <a:spcAft>
                <a:spcPts val="3000"/>
              </a:spcAft>
              <a:buSzPct val="120000"/>
              <a:buFont typeface="Wingdings" panose="05000000000000000000" pitchFamily="2" charset="2"/>
              <a:buChar char="§"/>
            </a:pPr>
            <a:r>
              <a:rPr lang="en-US" altLang="en-US" sz="1800" dirty="0"/>
              <a:t>Ensures the assessed program is held accountable for addressing their nonconformities and implementing corrective actions</a:t>
            </a:r>
          </a:p>
          <a:p>
            <a:pPr marL="461963" lvl="2" indent="-350838">
              <a:spcAft>
                <a:spcPts val="1800"/>
              </a:spcAft>
              <a:buSzPct val="120000"/>
              <a:buFont typeface="Wingdings" panose="05000000000000000000" pitchFamily="2" charset="2"/>
              <a:buChar char="§"/>
            </a:pPr>
            <a:r>
              <a:rPr lang="en-US" altLang="en-US" sz="1800" dirty="0"/>
              <a:t>The assessed program is expected to monitor or follow-up on implemented corrective actions, evaluate and document their effectiveness at correcting the problem and preventing recurrence.  </a:t>
            </a:r>
          </a:p>
          <a:p>
            <a:pPr marL="111125" lvl="2" indent="0">
              <a:spcAft>
                <a:spcPts val="1800"/>
              </a:spcAft>
              <a:buSzPct val="120000"/>
              <a:buNone/>
            </a:pPr>
            <a:endParaRPr lang="en-US" altLang="en-US" sz="1800" dirty="0"/>
          </a:p>
          <a:p>
            <a:pPr marL="0" lvl="2" indent="0">
              <a:spcAft>
                <a:spcPts val="1800"/>
              </a:spcAft>
              <a:buSzPct val="120000"/>
              <a:buNone/>
            </a:pPr>
            <a:r>
              <a:rPr lang="en-US" altLang="en-US" sz="2000" b="1" u="sng" dirty="0"/>
              <a:t>Improve overall performance</a:t>
            </a:r>
          </a:p>
        </p:txBody>
      </p:sp>
    </p:spTree>
    <p:extLst>
      <p:ext uri="{BB962C8B-B14F-4D97-AF65-F5344CB8AC3E}">
        <p14:creationId xmlns:p14="http://schemas.microsoft.com/office/powerpoint/2010/main" val="28796634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152400"/>
            <a:ext cx="5715000" cy="1219200"/>
          </a:xfrm>
        </p:spPr>
        <p:txBody>
          <a:bodyPr/>
          <a:lstStyle/>
          <a:p>
            <a:r>
              <a:rPr lang="en-US" dirty="0"/>
              <a:t>DOELAP Corrective Action Plan</a:t>
            </a:r>
          </a:p>
        </p:txBody>
      </p:sp>
      <p:sp>
        <p:nvSpPr>
          <p:cNvPr id="3" name="Content Placeholder 2"/>
          <p:cNvSpPr>
            <a:spLocks noGrp="1"/>
          </p:cNvSpPr>
          <p:nvPr>
            <p:ph idx="1"/>
          </p:nvPr>
        </p:nvSpPr>
        <p:spPr>
          <a:xfrm>
            <a:off x="381000" y="1676400"/>
            <a:ext cx="8610600" cy="4724400"/>
          </a:xfrm>
        </p:spPr>
        <p:txBody>
          <a:bodyPr/>
          <a:lstStyle/>
          <a:p>
            <a:pPr marL="0" indent="0">
              <a:spcAft>
                <a:spcPts val="1800"/>
              </a:spcAft>
              <a:buNone/>
            </a:pPr>
            <a:r>
              <a:rPr lang="en-US" dirty="0"/>
              <a:t>CAP for DOELAP nonconformities should address the following:</a:t>
            </a:r>
            <a:endParaRPr lang="en-US" altLang="en-US" dirty="0">
              <a:solidFill>
                <a:srgbClr val="FF0000"/>
              </a:solidFill>
            </a:endParaRPr>
          </a:p>
          <a:p>
            <a:pPr marL="461963" lvl="1" indent="-350838">
              <a:spcAft>
                <a:spcPts val="1200"/>
              </a:spcAft>
              <a:buSzPct val="120000"/>
              <a:buFont typeface="Wingdings" panose="05000000000000000000" pitchFamily="2" charset="2"/>
              <a:buChar char="§"/>
            </a:pPr>
            <a:r>
              <a:rPr lang="en-US" altLang="en-US" b="1" dirty="0"/>
              <a:t>What</a:t>
            </a:r>
            <a:r>
              <a:rPr lang="en-US" altLang="en-US" dirty="0"/>
              <a:t> are the corrective actions? </a:t>
            </a:r>
          </a:p>
          <a:p>
            <a:pPr lvl="2" indent="-341313">
              <a:spcAft>
                <a:spcPts val="1800"/>
              </a:spcAft>
              <a:buSzPct val="100000"/>
              <a:buFont typeface="Wingdings" panose="05000000000000000000" pitchFamily="2" charset="2"/>
              <a:buChar char="Ø"/>
            </a:pPr>
            <a:r>
              <a:rPr lang="en-US" altLang="en-US" dirty="0"/>
              <a:t>Address the nonconformity</a:t>
            </a:r>
          </a:p>
          <a:p>
            <a:pPr marL="461963" lvl="1" indent="-350838">
              <a:spcAft>
                <a:spcPts val="1200"/>
              </a:spcAft>
              <a:buSzPct val="120000"/>
              <a:buFont typeface="Wingdings" panose="05000000000000000000" pitchFamily="2" charset="2"/>
              <a:buChar char="§"/>
            </a:pPr>
            <a:r>
              <a:rPr lang="en-US" altLang="en-US" b="1" dirty="0"/>
              <a:t>Who</a:t>
            </a:r>
            <a:r>
              <a:rPr lang="en-US" altLang="en-US" dirty="0"/>
              <a:t> is responsible for the implementing the various aspects of the CAP?</a:t>
            </a:r>
          </a:p>
          <a:p>
            <a:pPr lvl="2" indent="-341313">
              <a:spcAft>
                <a:spcPts val="1800"/>
              </a:spcAft>
              <a:buSzPct val="100000"/>
              <a:buFont typeface="Wingdings" panose="05000000000000000000" pitchFamily="2" charset="2"/>
              <a:buChar char="Ø"/>
            </a:pPr>
            <a:r>
              <a:rPr lang="en-US" altLang="en-US" dirty="0"/>
              <a:t>Likely involves multiple personnel </a:t>
            </a:r>
          </a:p>
          <a:p>
            <a:pPr marL="461963" lvl="1" indent="-350838">
              <a:spcAft>
                <a:spcPts val="1200"/>
              </a:spcAft>
              <a:buSzPct val="120000"/>
              <a:buFont typeface="Wingdings" panose="05000000000000000000" pitchFamily="2" charset="2"/>
              <a:buChar char="§"/>
            </a:pPr>
            <a:r>
              <a:rPr lang="en-US" altLang="en-US" b="1" dirty="0"/>
              <a:t>When</a:t>
            </a:r>
            <a:r>
              <a:rPr lang="en-US" altLang="en-US" dirty="0"/>
              <a:t> (date) is the corrective action planned to be completed?</a:t>
            </a:r>
          </a:p>
          <a:p>
            <a:pPr lvl="2" indent="-341313">
              <a:spcAft>
                <a:spcPts val="1800"/>
              </a:spcAft>
              <a:buSzPct val="100000"/>
              <a:buFont typeface="Wingdings" panose="05000000000000000000" pitchFamily="2" charset="2"/>
              <a:buChar char="Ø"/>
            </a:pPr>
            <a:r>
              <a:rPr lang="en-US" altLang="en-US" dirty="0"/>
              <a:t>Projected timeline for completing CA</a:t>
            </a:r>
          </a:p>
          <a:p>
            <a:pPr marL="461963" lvl="1" indent="-350838">
              <a:spcAft>
                <a:spcPts val="1200"/>
              </a:spcAft>
              <a:buSzPct val="120000"/>
              <a:buFont typeface="Wingdings" panose="05000000000000000000" pitchFamily="2" charset="2"/>
              <a:buChar char="§"/>
            </a:pPr>
            <a:r>
              <a:rPr lang="en-US" altLang="en-US" b="1" dirty="0"/>
              <a:t>How</a:t>
            </a:r>
            <a:r>
              <a:rPr lang="en-US" altLang="en-US" dirty="0"/>
              <a:t> will ongoing compliance be maintained? </a:t>
            </a:r>
          </a:p>
          <a:p>
            <a:pPr lvl="2" indent="-341313">
              <a:spcAft>
                <a:spcPts val="1200"/>
              </a:spcAft>
              <a:buSzPct val="100000"/>
              <a:buFont typeface="Wingdings" panose="05000000000000000000" pitchFamily="2" charset="2"/>
              <a:buChar char="Ø"/>
            </a:pPr>
            <a:r>
              <a:rPr lang="en-US" altLang="en-US" dirty="0"/>
              <a:t>Follow ups</a:t>
            </a:r>
          </a:p>
          <a:p>
            <a:pPr lvl="2" indent="-341313">
              <a:spcAft>
                <a:spcPts val="1200"/>
              </a:spcAft>
              <a:buSzPct val="100000"/>
              <a:buFont typeface="Wingdings" panose="05000000000000000000" pitchFamily="2" charset="2"/>
              <a:buChar char="Ø"/>
            </a:pPr>
            <a:r>
              <a:rPr lang="en-US" altLang="en-US" dirty="0"/>
              <a:t>Monitor implemented CA</a:t>
            </a:r>
          </a:p>
          <a:p>
            <a:pPr lvl="2" indent="-341313">
              <a:spcAft>
                <a:spcPts val="1200"/>
              </a:spcAft>
              <a:buSzPct val="100000"/>
              <a:buFont typeface="Wingdings" panose="05000000000000000000" pitchFamily="2" charset="2"/>
              <a:buChar char="Ø"/>
            </a:pPr>
            <a:r>
              <a:rPr lang="en-US" altLang="en-US" dirty="0"/>
              <a:t>Evaluate results of implemented CA for effectiveness </a:t>
            </a:r>
          </a:p>
        </p:txBody>
      </p:sp>
    </p:spTree>
    <p:extLst>
      <p:ext uri="{BB962C8B-B14F-4D97-AF65-F5344CB8AC3E}">
        <p14:creationId xmlns:p14="http://schemas.microsoft.com/office/powerpoint/2010/main" val="2088465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225028"/>
            <a:ext cx="5143500" cy="994172"/>
          </a:xfrm>
        </p:spPr>
        <p:txBody>
          <a:bodyPr/>
          <a:lstStyle/>
          <a:p>
            <a:pPr algn="ctr"/>
            <a:r>
              <a:rPr lang="en-US" dirty="0"/>
              <a:t>Corrective Action Follow Up</a:t>
            </a:r>
          </a:p>
        </p:txBody>
      </p:sp>
      <p:sp>
        <p:nvSpPr>
          <p:cNvPr id="3" name="Content Placeholder 2"/>
          <p:cNvSpPr>
            <a:spLocks noGrp="1"/>
          </p:cNvSpPr>
          <p:nvPr>
            <p:ph idx="1"/>
          </p:nvPr>
        </p:nvSpPr>
        <p:spPr>
          <a:xfrm>
            <a:off x="457200" y="1600200"/>
            <a:ext cx="8229600" cy="4876799"/>
          </a:xfrm>
        </p:spPr>
        <p:txBody>
          <a:bodyPr>
            <a:normAutofit/>
          </a:bodyPr>
          <a:lstStyle/>
          <a:p>
            <a:pPr marL="0" indent="0">
              <a:spcAft>
                <a:spcPts val="1800"/>
              </a:spcAft>
              <a:buNone/>
            </a:pPr>
            <a:r>
              <a:rPr lang="en-US" u="sng" dirty="0"/>
              <a:t>DOELAP Assessors</a:t>
            </a:r>
            <a:r>
              <a:rPr lang="en-US" dirty="0"/>
              <a:t> </a:t>
            </a:r>
          </a:p>
          <a:p>
            <a:pPr marL="457200" indent="-346075">
              <a:spcAft>
                <a:spcPts val="1800"/>
              </a:spcAft>
              <a:buSzPct val="120000"/>
              <a:buFont typeface="Wingdings" panose="05000000000000000000" pitchFamily="2" charset="2"/>
              <a:buChar char="§"/>
            </a:pPr>
            <a:r>
              <a:rPr lang="en-US" sz="1800" dirty="0"/>
              <a:t>Check on status of CAs from previous assessments</a:t>
            </a:r>
            <a:endParaRPr lang="en-US" sz="1800" u="sng" dirty="0"/>
          </a:p>
          <a:p>
            <a:pPr marL="914400" lvl="1" indent="-341313">
              <a:spcAft>
                <a:spcPts val="1800"/>
              </a:spcAft>
              <a:buSzPct val="100000"/>
              <a:buFont typeface="Wingdings" panose="05000000000000000000" pitchFamily="2" charset="2"/>
              <a:buChar char="Ø"/>
            </a:pPr>
            <a:r>
              <a:rPr lang="en-US" sz="1600" dirty="0"/>
              <a:t>Verify all CA’s have been effectively implemented as documented</a:t>
            </a:r>
          </a:p>
          <a:p>
            <a:pPr marL="914400" lvl="1" indent="-341313">
              <a:spcAft>
                <a:spcPts val="1800"/>
              </a:spcAft>
              <a:buSzPct val="100000"/>
              <a:buFont typeface="Wingdings" panose="05000000000000000000" pitchFamily="2" charset="2"/>
              <a:buChar char="Ø"/>
            </a:pPr>
            <a:r>
              <a:rPr lang="en-US" sz="1600" dirty="0"/>
              <a:t>Evidence of RCA applied for CA processes</a:t>
            </a:r>
          </a:p>
          <a:p>
            <a:pPr marL="914400" lvl="1" indent="-341313">
              <a:spcAft>
                <a:spcPts val="1800"/>
              </a:spcAft>
              <a:buSzPct val="100000"/>
              <a:buFont typeface="Wingdings" panose="05000000000000000000" pitchFamily="2" charset="2"/>
              <a:buChar char="Ø"/>
            </a:pPr>
            <a:r>
              <a:rPr lang="en-US" sz="1600" dirty="0"/>
              <a:t>Verify the program is monitoring the results of implemented CA(s) for effectiveness and completeness</a:t>
            </a:r>
          </a:p>
          <a:p>
            <a:pPr marL="914400" lvl="1" indent="-341313">
              <a:spcAft>
                <a:spcPts val="1800"/>
              </a:spcAft>
              <a:buSzPct val="100000"/>
              <a:buFont typeface="Wingdings" panose="05000000000000000000" pitchFamily="2" charset="2"/>
              <a:buChar char="Ø"/>
            </a:pPr>
            <a:r>
              <a:rPr lang="en-US" sz="1600" dirty="0"/>
              <a:t>Verify all required documentation is provided and satisfactory</a:t>
            </a:r>
          </a:p>
          <a:p>
            <a:pPr marL="914400" lvl="1" indent="-341313">
              <a:spcAft>
                <a:spcPts val="2400"/>
              </a:spcAft>
              <a:buSzPct val="100000"/>
              <a:buFont typeface="Wingdings" panose="05000000000000000000" pitchFamily="2" charset="2"/>
              <a:buChar char="Ø"/>
            </a:pPr>
            <a:r>
              <a:rPr lang="en-US" sz="1600" dirty="0"/>
              <a:t>Note the closure of finding(s) in assessment report</a:t>
            </a:r>
          </a:p>
          <a:p>
            <a:pPr marL="457200" indent="-346075">
              <a:spcAft>
                <a:spcPts val="2400"/>
              </a:spcAft>
              <a:buSzPct val="120000"/>
              <a:buFont typeface="Wingdings" panose="05000000000000000000" pitchFamily="2" charset="2"/>
              <a:buChar char="§"/>
            </a:pPr>
            <a:r>
              <a:rPr lang="en-US" sz="1800" dirty="0"/>
              <a:t>If CA implemented differs from submitted CAP –– find out why</a:t>
            </a:r>
          </a:p>
          <a:p>
            <a:pPr marL="457200" indent="-346075">
              <a:spcAft>
                <a:spcPts val="1200"/>
              </a:spcAft>
              <a:buSzPct val="120000"/>
              <a:buFont typeface="Wingdings" panose="05000000000000000000" pitchFamily="2" charset="2"/>
              <a:buChar char="§"/>
            </a:pPr>
            <a:r>
              <a:rPr lang="en-US" sz="1800" dirty="0"/>
              <a:t>STM is available to provide assistance and answer questions</a:t>
            </a:r>
            <a:endParaRPr lang="en-US" dirty="0"/>
          </a:p>
        </p:txBody>
      </p:sp>
    </p:spTree>
    <p:extLst>
      <p:ext uri="{BB962C8B-B14F-4D97-AF65-F5344CB8AC3E}">
        <p14:creationId xmlns:p14="http://schemas.microsoft.com/office/powerpoint/2010/main" val="3574834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Corrective Action Plan Example:</a:t>
            </a:r>
            <a:br>
              <a:rPr lang="en-US" dirty="0"/>
            </a:br>
            <a:r>
              <a:rPr lang="en-US" dirty="0"/>
              <a:t>Finding #1</a:t>
            </a:r>
          </a:p>
        </p:txBody>
      </p:sp>
      <p:sp>
        <p:nvSpPr>
          <p:cNvPr id="3" name="Content Placeholder 2"/>
          <p:cNvSpPr>
            <a:spLocks noGrp="1"/>
          </p:cNvSpPr>
          <p:nvPr>
            <p:ph idx="1"/>
          </p:nvPr>
        </p:nvSpPr>
        <p:spPr>
          <a:xfrm>
            <a:off x="533400" y="1600200"/>
            <a:ext cx="8153400" cy="4800600"/>
          </a:xfrm>
        </p:spPr>
        <p:txBody>
          <a:bodyPr/>
          <a:lstStyle/>
          <a:p>
            <a:pPr marL="0" indent="0">
              <a:spcAft>
                <a:spcPts val="1200"/>
              </a:spcAft>
              <a:buNone/>
            </a:pPr>
            <a:r>
              <a:rPr lang="en-US" altLang="en-US" u="sng" dirty="0"/>
              <a:t>Finding #1</a:t>
            </a:r>
            <a:endParaRPr lang="en-US" altLang="en-US" dirty="0"/>
          </a:p>
          <a:p>
            <a:pPr marL="0" indent="0">
              <a:spcAft>
                <a:spcPts val="2400"/>
              </a:spcAft>
              <a:buSzPct val="120000"/>
              <a:buNone/>
            </a:pPr>
            <a:r>
              <a:rPr lang="en-US" sz="1800" b="0" dirty="0"/>
              <a:t>Concern (1): The standard operating procedure XYZ-003, Rev. 21, Assessment, Preventive Action, Corrective Action, and Nonconformance Reporting, dated March 05, 2015, has not been updated or revised since 2015. Section 3 states the SOP to be reviewed and revised every five years. </a:t>
            </a:r>
            <a:r>
              <a:rPr lang="en-US" sz="1800" dirty="0"/>
              <a:t>4.4 (b) </a:t>
            </a:r>
            <a:r>
              <a:rPr lang="en-US" sz="1800" b="0" dirty="0"/>
              <a:t>and </a:t>
            </a:r>
            <a:r>
              <a:rPr lang="en-US" sz="1800" dirty="0"/>
              <a:t>4.5 (a).</a:t>
            </a:r>
            <a:endParaRPr lang="en-US" altLang="en-US" sz="1800" dirty="0">
              <a:solidFill>
                <a:srgbClr val="0033CC"/>
              </a:solidFill>
            </a:endParaRPr>
          </a:p>
          <a:p>
            <a:pPr marL="573088" indent="-342900">
              <a:spcAft>
                <a:spcPts val="2400"/>
              </a:spcAft>
              <a:buSzPct val="100000"/>
              <a:buFont typeface="Wingdings" panose="05000000000000000000" pitchFamily="2" charset="2"/>
              <a:buChar char="Ø"/>
            </a:pPr>
            <a:r>
              <a:rPr lang="en-US" altLang="en-US" sz="1800" dirty="0">
                <a:solidFill>
                  <a:srgbClr val="0033CC"/>
                </a:solidFill>
              </a:rPr>
              <a:t>Rated as a Concern</a:t>
            </a:r>
          </a:p>
          <a:p>
            <a:pPr marL="573088" indent="-342900">
              <a:spcAft>
                <a:spcPts val="2400"/>
              </a:spcAft>
              <a:buSzPct val="100000"/>
              <a:buFont typeface="Wingdings" panose="05000000000000000000" pitchFamily="2" charset="2"/>
              <a:buChar char="Ø"/>
            </a:pPr>
            <a:r>
              <a:rPr lang="en-US" altLang="en-US" sz="1800" dirty="0">
                <a:solidFill>
                  <a:srgbClr val="0033CC"/>
                </a:solidFill>
              </a:rPr>
              <a:t>References the requirement, provides supporting evidence of nonconformity</a:t>
            </a:r>
          </a:p>
          <a:p>
            <a:pPr marL="91440" indent="0">
              <a:spcAft>
                <a:spcPts val="1800"/>
              </a:spcAft>
              <a:buNone/>
            </a:pPr>
            <a:endParaRPr lang="en-US" b="0" dirty="0"/>
          </a:p>
        </p:txBody>
      </p:sp>
    </p:spTree>
    <p:extLst>
      <p:ext uri="{BB962C8B-B14F-4D97-AF65-F5344CB8AC3E}">
        <p14:creationId xmlns:p14="http://schemas.microsoft.com/office/powerpoint/2010/main" val="382130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Correction Action Plan Example: Concern #1 </a:t>
            </a:r>
          </a:p>
        </p:txBody>
      </p:sp>
      <p:sp>
        <p:nvSpPr>
          <p:cNvPr id="3" name="Content Placeholder 2"/>
          <p:cNvSpPr>
            <a:spLocks noGrp="1"/>
          </p:cNvSpPr>
          <p:nvPr>
            <p:ph idx="1"/>
          </p:nvPr>
        </p:nvSpPr>
        <p:spPr>
          <a:xfrm>
            <a:off x="457200" y="1600200"/>
            <a:ext cx="8229600" cy="4800600"/>
          </a:xfrm>
        </p:spPr>
        <p:txBody>
          <a:bodyPr/>
          <a:lstStyle/>
          <a:p>
            <a:pPr marL="0" lvl="1" indent="0">
              <a:spcAft>
                <a:spcPts val="1800"/>
              </a:spcAft>
              <a:buNone/>
            </a:pPr>
            <a:r>
              <a:rPr lang="en-US" altLang="en-US" sz="2000" b="1" u="sng" dirty="0"/>
              <a:t>Submitted Response to Concern</a:t>
            </a:r>
          </a:p>
          <a:p>
            <a:pPr marL="0" indent="0">
              <a:buNone/>
            </a:pPr>
            <a:r>
              <a:rPr lang="en-US" sz="1800" b="0" dirty="0"/>
              <a:t>Revise XYZ-003, Rev. 21, Assessment, Preventive Action, Corrective Action, and Nonconformance as necessary. Revise section 3 of the SOP to state three-year review cycle. 	</a:t>
            </a:r>
          </a:p>
          <a:p>
            <a:pPr marL="0" indent="0">
              <a:spcAft>
                <a:spcPts val="3000"/>
              </a:spcAft>
              <a:buNone/>
            </a:pPr>
            <a:r>
              <a:rPr lang="en-US" altLang="en-US" sz="1800" b="0" dirty="0"/>
              <a:t>Estimated completion date: 6/15/2022</a:t>
            </a:r>
            <a:r>
              <a:rPr lang="en-US" altLang="en-US" sz="1800" dirty="0"/>
              <a:t>.</a:t>
            </a:r>
          </a:p>
          <a:p>
            <a:pPr marL="461963" indent="-350838">
              <a:spcAft>
                <a:spcPts val="1200"/>
              </a:spcAft>
              <a:buSzPct val="120000"/>
              <a:buFont typeface="Wingdings" panose="05000000000000000000" pitchFamily="2" charset="2"/>
              <a:buChar char="§"/>
            </a:pPr>
            <a:r>
              <a:rPr lang="en-US" sz="1800" dirty="0">
                <a:solidFill>
                  <a:srgbClr val="0033CC"/>
                </a:solidFill>
              </a:rPr>
              <a:t>CAP response is more of a correction than corrective action</a:t>
            </a:r>
          </a:p>
          <a:p>
            <a:pPr marL="914400" lvl="1" indent="-341313">
              <a:spcAft>
                <a:spcPts val="2400"/>
              </a:spcAft>
              <a:buSzPct val="100000"/>
              <a:buFont typeface="Wingdings" panose="05000000000000000000" pitchFamily="2" charset="2"/>
              <a:buChar char="Ø"/>
            </a:pPr>
            <a:r>
              <a:rPr lang="en-US" sz="1600" dirty="0">
                <a:solidFill>
                  <a:srgbClr val="0033CC"/>
                </a:solidFill>
              </a:rPr>
              <a:t>lacks evidence of RCA</a:t>
            </a:r>
          </a:p>
          <a:p>
            <a:pPr marL="461963" indent="-350838">
              <a:spcAft>
                <a:spcPts val="1200"/>
              </a:spcAft>
              <a:buSzPct val="120000"/>
              <a:buFont typeface="Wingdings" panose="05000000000000000000" pitchFamily="2" charset="2"/>
              <a:buChar char="§"/>
            </a:pPr>
            <a:r>
              <a:rPr lang="en-US" sz="1800" dirty="0">
                <a:solidFill>
                  <a:srgbClr val="0033CC"/>
                </a:solidFill>
              </a:rPr>
              <a:t>“…revise section 3 of the SOP to state a three-year cycle.”</a:t>
            </a:r>
          </a:p>
          <a:p>
            <a:pPr marL="914400" lvl="1" indent="-341313">
              <a:spcAft>
                <a:spcPts val="1200"/>
              </a:spcAft>
              <a:buSzPct val="100000"/>
              <a:buFont typeface="Wingdings" panose="05000000000000000000" pitchFamily="2" charset="2"/>
              <a:buChar char="Ø"/>
            </a:pPr>
            <a:r>
              <a:rPr lang="en-US" sz="1600" dirty="0">
                <a:solidFill>
                  <a:srgbClr val="0033CC"/>
                </a:solidFill>
              </a:rPr>
              <a:t>How will this be achieved?  What is the process?  Who is responsible for what? </a:t>
            </a:r>
          </a:p>
          <a:p>
            <a:pPr marL="914400" lvl="1" indent="-341313">
              <a:spcAft>
                <a:spcPts val="600"/>
              </a:spcAft>
              <a:buSzPct val="100000"/>
              <a:buFont typeface="Wingdings" panose="05000000000000000000" pitchFamily="2" charset="2"/>
              <a:buChar char="Ø"/>
            </a:pPr>
            <a:r>
              <a:rPr lang="en-US" sz="1600" dirty="0">
                <a:solidFill>
                  <a:srgbClr val="0033CC"/>
                </a:solidFill>
              </a:rPr>
              <a:t>This process appears to already be in place, why did it fail?  What is the root cause? How can we expect this CAP to effectively correct and prevent the problem from recurring?</a:t>
            </a:r>
          </a:p>
          <a:p>
            <a:pPr marL="457200" indent="-457200">
              <a:spcAft>
                <a:spcPts val="1200"/>
              </a:spcAft>
            </a:pPr>
            <a:endParaRPr lang="en-US" dirty="0">
              <a:solidFill>
                <a:srgbClr val="0033CC"/>
              </a:solidFill>
            </a:endParaRPr>
          </a:p>
        </p:txBody>
      </p:sp>
    </p:spTree>
    <p:extLst>
      <p:ext uri="{BB962C8B-B14F-4D97-AF65-F5344CB8AC3E}">
        <p14:creationId xmlns:p14="http://schemas.microsoft.com/office/powerpoint/2010/main" val="4031780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152400"/>
            <a:ext cx="5715000" cy="1219200"/>
          </a:xfrm>
        </p:spPr>
        <p:txBody>
          <a:bodyPr/>
          <a:lstStyle/>
          <a:p>
            <a:pPr algn="ctr">
              <a:spcAft>
                <a:spcPts val="600"/>
              </a:spcAft>
            </a:pPr>
            <a:r>
              <a:rPr lang="en-US" dirty="0"/>
              <a:t>Post Assessment Actions – Applicant Response to Findings</a:t>
            </a:r>
            <a:endParaRPr lang="en-US" sz="3200" dirty="0"/>
          </a:p>
        </p:txBody>
      </p:sp>
      <p:sp>
        <p:nvSpPr>
          <p:cNvPr id="3" name="Content Placeholder 2"/>
          <p:cNvSpPr>
            <a:spLocks noGrp="1"/>
          </p:cNvSpPr>
          <p:nvPr>
            <p:ph idx="1"/>
          </p:nvPr>
        </p:nvSpPr>
        <p:spPr/>
        <p:txBody>
          <a:bodyPr/>
          <a:lstStyle/>
          <a:p>
            <a:pPr marL="0" indent="0">
              <a:spcAft>
                <a:spcPts val="1200"/>
              </a:spcAft>
              <a:buSzPct val="80000"/>
              <a:buNone/>
            </a:pPr>
            <a:r>
              <a:rPr lang="en-US" sz="1600" dirty="0">
                <a:solidFill>
                  <a:srgbClr val="0033CC"/>
                </a:solidFill>
              </a:rPr>
              <a:t>Under most circumstances, the role of the assessor ends at this point.  However, sometimes the STM, OSB, and/or Admin may contact the assessor(s) for further input, confirmation, or questions regarding the assessment.</a:t>
            </a:r>
          </a:p>
          <a:p>
            <a:pPr marL="0" indent="0">
              <a:spcAft>
                <a:spcPts val="1800"/>
              </a:spcAft>
              <a:buSzPct val="80000"/>
              <a:buNone/>
            </a:pPr>
            <a:r>
              <a:rPr lang="en-US" sz="1800" u="sng" dirty="0"/>
              <a:t>Applicant Program</a:t>
            </a:r>
          </a:p>
          <a:p>
            <a:pPr marL="457200" indent="-346075">
              <a:spcAft>
                <a:spcPts val="1800"/>
              </a:spcAft>
              <a:buSzPct val="120000"/>
              <a:buFont typeface="Wingdings" panose="05000000000000000000" pitchFamily="2" charset="2"/>
              <a:buChar char="§"/>
            </a:pPr>
            <a:r>
              <a:rPr lang="en-US" sz="1800" b="0" dirty="0"/>
              <a:t>Reviews the assessment findings</a:t>
            </a:r>
            <a:endParaRPr lang="en-US" sz="1600" b="0" dirty="0"/>
          </a:p>
          <a:p>
            <a:pPr marL="914400" indent="-342900">
              <a:spcAft>
                <a:spcPts val="1200"/>
              </a:spcAft>
              <a:buSzPct val="100000"/>
              <a:buFont typeface="Wingdings" panose="05000000000000000000" pitchFamily="2" charset="2"/>
              <a:buChar char="Ø"/>
            </a:pPr>
            <a:r>
              <a:rPr lang="en-US" sz="1800" b="0" dirty="0"/>
              <a:t>Findings at the </a:t>
            </a:r>
            <a:r>
              <a:rPr lang="en-US" sz="1800" dirty="0"/>
              <a:t>observation </a:t>
            </a:r>
            <a:r>
              <a:rPr lang="en-US" sz="1800" b="0" dirty="0"/>
              <a:t>level:</a:t>
            </a:r>
          </a:p>
          <a:p>
            <a:pPr marL="1431925" lvl="1" indent="-396875">
              <a:spcAft>
                <a:spcPts val="2400"/>
              </a:spcAft>
              <a:buSzPct val="100000"/>
              <a:buFont typeface="Arial" panose="020B0604020202020204" pitchFamily="34" charset="0"/>
              <a:buChar char="→"/>
            </a:pPr>
            <a:r>
              <a:rPr lang="en-US" sz="1600" dirty="0"/>
              <a:t>No written response required by the assessed program</a:t>
            </a:r>
          </a:p>
          <a:p>
            <a:pPr marL="914400" indent="-341313">
              <a:spcAft>
                <a:spcPts val="1200"/>
              </a:spcAft>
              <a:buSzPct val="100000"/>
              <a:buFont typeface="Wingdings" panose="05000000000000000000" pitchFamily="2" charset="2"/>
              <a:buChar char="Ø"/>
            </a:pPr>
            <a:r>
              <a:rPr lang="en-US" sz="1800" b="0" dirty="0"/>
              <a:t>Findings at the </a:t>
            </a:r>
            <a:r>
              <a:rPr lang="en-US" sz="1800" dirty="0"/>
              <a:t>concern or deficiency </a:t>
            </a:r>
            <a:r>
              <a:rPr lang="en-US" sz="1800" b="0" dirty="0"/>
              <a:t>level:</a:t>
            </a:r>
          </a:p>
          <a:p>
            <a:pPr marL="1431925" lvl="1" indent="-396875">
              <a:spcAft>
                <a:spcPts val="2400"/>
              </a:spcAft>
              <a:buSzPct val="100000"/>
              <a:buFont typeface="Arial" panose="020B0604020202020204" pitchFamily="34" charset="0"/>
              <a:buChar char="→"/>
            </a:pPr>
            <a:r>
              <a:rPr lang="en-US" sz="1600" dirty="0"/>
              <a:t>Requires the assessed program to submit a CAP to the STM for approval</a:t>
            </a:r>
          </a:p>
          <a:p>
            <a:pPr marL="457200" indent="-346075">
              <a:spcAft>
                <a:spcPts val="1200"/>
              </a:spcAft>
              <a:buSzPct val="120000"/>
              <a:buFont typeface="Wingdings" panose="05000000000000000000" pitchFamily="2" charset="2"/>
              <a:buChar char="§"/>
            </a:pPr>
            <a:r>
              <a:rPr lang="en-US" sz="1800" b="0" dirty="0"/>
              <a:t>Develops and submits official CAP response to STM</a:t>
            </a:r>
          </a:p>
          <a:p>
            <a:pPr marL="914400" lvl="1" indent="-341313">
              <a:spcAft>
                <a:spcPts val="0"/>
              </a:spcAft>
              <a:buSzPct val="100000"/>
              <a:buFont typeface="Wingdings" panose="05000000000000000000" pitchFamily="2" charset="2"/>
              <a:buChar char="Ø"/>
            </a:pPr>
            <a:r>
              <a:rPr lang="en-US" sz="1600" b="1" i="1" dirty="0">
                <a:solidFill>
                  <a:srgbClr val="0033CC"/>
                </a:solidFill>
              </a:rPr>
              <a:t>Program’s have the option to contest or appeal any reported findings</a:t>
            </a:r>
            <a:endParaRPr lang="en-US" sz="1800" b="1" dirty="0"/>
          </a:p>
        </p:txBody>
      </p:sp>
    </p:spTree>
    <p:extLst>
      <p:ext uri="{BB962C8B-B14F-4D97-AF65-F5344CB8AC3E}">
        <p14:creationId xmlns:p14="http://schemas.microsoft.com/office/powerpoint/2010/main" val="8877280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Corrective Action Plan Example: Finding #2</a:t>
            </a:r>
          </a:p>
        </p:txBody>
      </p:sp>
      <p:sp>
        <p:nvSpPr>
          <p:cNvPr id="3" name="Content Placeholder 2"/>
          <p:cNvSpPr>
            <a:spLocks noGrp="1"/>
          </p:cNvSpPr>
          <p:nvPr>
            <p:ph idx="1"/>
          </p:nvPr>
        </p:nvSpPr>
        <p:spPr/>
        <p:txBody>
          <a:bodyPr/>
          <a:lstStyle/>
          <a:p>
            <a:pPr marL="0" indent="0">
              <a:spcAft>
                <a:spcPts val="1200"/>
              </a:spcAft>
              <a:buNone/>
            </a:pPr>
            <a:r>
              <a:rPr lang="en-US" u="sng" dirty="0"/>
              <a:t>Finding #2:</a:t>
            </a:r>
            <a:endParaRPr lang="en-US" b="0" dirty="0"/>
          </a:p>
          <a:p>
            <a:pPr marL="0" indent="0">
              <a:buNone/>
            </a:pPr>
            <a:r>
              <a:rPr lang="en-US" sz="1800" b="0" dirty="0"/>
              <a:t>Concern #1 - All of the procedures provided to the assessment team were currently up-to-date and reviewed. However, several procedures were discovered to have been reissued after exceeding the three-year review cycle timeframe as stated within the requirements of the Quality Assurance Plan. This appears to be a recurring issue. A concern on the 2017 onsite assessment found that eight procedures were not updated within the previously stated two-year review cycle timeframe. This concern was considered closed in 2021 during the “Quality Review for Programs in Good Standing” with the procedures being revised and officially reissued. However, these previously implemented corrective actions do not seem to have been effective in resolving this issue and do not adhere to the criteria in 4.4(b).</a:t>
            </a:r>
            <a:endParaRPr lang="en-US" sz="1800" u="sng" dirty="0"/>
          </a:p>
        </p:txBody>
      </p:sp>
    </p:spTree>
    <p:extLst>
      <p:ext uri="{BB962C8B-B14F-4D97-AF65-F5344CB8AC3E}">
        <p14:creationId xmlns:p14="http://schemas.microsoft.com/office/powerpoint/2010/main" val="18381128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Corrective Action Plan Example: Finding #2</a:t>
            </a:r>
          </a:p>
        </p:txBody>
      </p:sp>
      <p:sp>
        <p:nvSpPr>
          <p:cNvPr id="3" name="Content Placeholder 2"/>
          <p:cNvSpPr>
            <a:spLocks noGrp="1"/>
          </p:cNvSpPr>
          <p:nvPr>
            <p:ph idx="1"/>
          </p:nvPr>
        </p:nvSpPr>
        <p:spPr>
          <a:xfrm>
            <a:off x="152400" y="1600200"/>
            <a:ext cx="8686800" cy="4800600"/>
          </a:xfrm>
        </p:spPr>
        <p:txBody>
          <a:bodyPr/>
          <a:lstStyle/>
          <a:p>
            <a:pPr marL="0" indent="0">
              <a:spcAft>
                <a:spcPts val="600"/>
              </a:spcAft>
              <a:buNone/>
            </a:pPr>
            <a:r>
              <a:rPr lang="en-US" sz="1600" dirty="0"/>
              <a:t>Proposed Corrective Action C1a </a:t>
            </a:r>
          </a:p>
          <a:p>
            <a:pPr marL="0" indent="0">
              <a:spcAft>
                <a:spcPts val="1200"/>
              </a:spcAft>
              <a:buNone/>
            </a:pPr>
            <a:r>
              <a:rPr lang="en-US" sz="1500" b="0" dirty="0"/>
              <a:t>Analytical Services and Instrumentation (AS&amp;I) and Technical Services Department (TSD) Management have agreed to provide additional administrative support to assist with the performance and coordination of the procedure review and revision process. Assistance may include:</a:t>
            </a:r>
            <a:r>
              <a:rPr lang="en-US" sz="1600" b="0" dirty="0"/>
              <a:t> </a:t>
            </a:r>
          </a:p>
          <a:p>
            <a:pPr marL="341313" indent="-230188">
              <a:spcAft>
                <a:spcPts val="600"/>
              </a:spcAft>
              <a:buFont typeface="Arial" panose="020B0604020202020204" pitchFamily="34" charset="0"/>
              <a:buChar char="•"/>
            </a:pPr>
            <a:r>
              <a:rPr lang="en-US" sz="1500" b="0" dirty="0"/>
              <a:t>Maintaining a procedure tracking index/log and procedure revision schedule. </a:t>
            </a:r>
          </a:p>
          <a:p>
            <a:pPr marL="341313" indent="-230188">
              <a:spcAft>
                <a:spcPts val="600"/>
              </a:spcAft>
              <a:buFont typeface="Arial" panose="020B0604020202020204" pitchFamily="34" charset="0"/>
              <a:buChar char="•"/>
            </a:pPr>
            <a:r>
              <a:rPr lang="en-US" sz="1500" b="0" dirty="0"/>
              <a:t>Providing review and revision notifications to AS&amp;I personnel and management. </a:t>
            </a:r>
          </a:p>
          <a:p>
            <a:pPr marL="341313" indent="-230188">
              <a:spcAft>
                <a:spcPts val="600"/>
              </a:spcAft>
              <a:buFont typeface="Arial" panose="020B0604020202020204" pitchFamily="34" charset="0"/>
              <a:buChar char="•"/>
            </a:pPr>
            <a:r>
              <a:rPr lang="en-US" sz="1500" b="0" dirty="0"/>
              <a:t>Ensuring the final procedures are properly formatted and updated with information provided by technical staff. </a:t>
            </a:r>
          </a:p>
          <a:p>
            <a:pPr marL="341313" indent="-230188">
              <a:spcAft>
                <a:spcPts val="600"/>
              </a:spcAft>
              <a:buFont typeface="Arial" panose="020B0604020202020204" pitchFamily="34" charset="0"/>
              <a:buChar char="•"/>
            </a:pPr>
            <a:r>
              <a:rPr lang="en-US" sz="1500" b="0" dirty="0"/>
              <a:t>Obtaining the appropriate procedure signatures. </a:t>
            </a:r>
          </a:p>
          <a:p>
            <a:pPr marL="341313" indent="-230188">
              <a:spcAft>
                <a:spcPts val="1800"/>
              </a:spcAft>
              <a:buFont typeface="Arial" panose="020B0604020202020204" pitchFamily="34" charset="0"/>
              <a:buChar char="•"/>
            </a:pPr>
            <a:r>
              <a:rPr lang="en-US" sz="1500" b="0" dirty="0"/>
              <a:t>Electronically distributing, posting, and controlling the documents for user access.</a:t>
            </a:r>
            <a:r>
              <a:rPr lang="en-US" sz="1600" b="0" dirty="0"/>
              <a:t> </a:t>
            </a:r>
          </a:p>
          <a:p>
            <a:pPr marL="0" indent="0">
              <a:spcAft>
                <a:spcPts val="600"/>
              </a:spcAft>
              <a:buNone/>
            </a:pPr>
            <a:r>
              <a:rPr lang="en-US" sz="1600" dirty="0"/>
              <a:t>Proposed Corrective Action C1b </a:t>
            </a:r>
            <a:endParaRPr lang="en-US" sz="1600" b="0" dirty="0"/>
          </a:p>
          <a:p>
            <a:pPr marL="0" indent="0">
              <a:spcAft>
                <a:spcPts val="1800"/>
              </a:spcAft>
              <a:buNone/>
            </a:pPr>
            <a:r>
              <a:rPr lang="en-US" sz="1500" b="0" dirty="0"/>
              <a:t>Procedure review dates may be adjusted to reduce the need to review and reissue multiple procedures at the same time. However, the review reissue dates shall not be extended past the review cycle timeframe as specified in the </a:t>
            </a:r>
            <a:r>
              <a:rPr lang="en-US" sz="1500" b="0" i="1" dirty="0"/>
              <a:t>Radioanalytical Laboratories Quality Assurance Plan </a:t>
            </a:r>
            <a:r>
              <a:rPr lang="en-US" sz="1500" b="0" dirty="0"/>
              <a:t>(i.e., the procedure reissue date may not be extended past 3 years from the current issue date). </a:t>
            </a:r>
          </a:p>
          <a:p>
            <a:pPr marL="0" indent="0">
              <a:buNone/>
            </a:pPr>
            <a:r>
              <a:rPr lang="en-US" sz="1600" dirty="0"/>
              <a:t>Proposed Completion Date:  </a:t>
            </a:r>
            <a:r>
              <a:rPr lang="en-US" sz="1600" b="0" dirty="0"/>
              <a:t>7/1/2024</a:t>
            </a:r>
            <a:endParaRPr lang="en-US" sz="1600" dirty="0"/>
          </a:p>
        </p:txBody>
      </p:sp>
    </p:spTree>
    <p:extLst>
      <p:ext uri="{BB962C8B-B14F-4D97-AF65-F5344CB8AC3E}">
        <p14:creationId xmlns:p14="http://schemas.microsoft.com/office/powerpoint/2010/main" val="23473037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749D1-7398-B6AC-F3F9-D990401EE1F0}"/>
              </a:ext>
            </a:extLst>
          </p:cNvPr>
          <p:cNvSpPr>
            <a:spLocks noGrp="1"/>
          </p:cNvSpPr>
          <p:nvPr>
            <p:ph type="title"/>
          </p:nvPr>
        </p:nvSpPr>
        <p:spPr/>
        <p:txBody>
          <a:bodyPr/>
          <a:lstStyle/>
          <a:p>
            <a:pPr algn="ctr"/>
            <a:r>
              <a:rPr lang="en-US" dirty="0"/>
              <a:t>Questions?</a:t>
            </a:r>
          </a:p>
        </p:txBody>
      </p:sp>
    </p:spTree>
    <p:extLst>
      <p:ext uri="{BB962C8B-B14F-4D97-AF65-F5344CB8AC3E}">
        <p14:creationId xmlns:p14="http://schemas.microsoft.com/office/powerpoint/2010/main" val="1499681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0"/>
            <a:ext cx="6019800" cy="1219200"/>
          </a:xfrm>
        </p:spPr>
        <p:txBody>
          <a:bodyPr/>
          <a:lstStyle/>
          <a:p>
            <a:pPr marL="91440" algn="ctr"/>
            <a:r>
              <a:rPr lang="en-US" dirty="0"/>
              <a:t>Post Assessment Actions –Findings at the </a:t>
            </a:r>
            <a:r>
              <a:rPr lang="en-US" u="sng" dirty="0"/>
              <a:t>CONCERN</a:t>
            </a:r>
            <a:r>
              <a:rPr lang="en-US" dirty="0"/>
              <a:t> Level</a:t>
            </a:r>
            <a:endParaRPr lang="en-US" u="sng" dirty="0"/>
          </a:p>
        </p:txBody>
      </p:sp>
      <p:sp>
        <p:nvSpPr>
          <p:cNvPr id="3" name="Content Placeholder 2"/>
          <p:cNvSpPr>
            <a:spLocks noGrp="1"/>
          </p:cNvSpPr>
          <p:nvPr>
            <p:ph idx="1"/>
          </p:nvPr>
        </p:nvSpPr>
        <p:spPr>
          <a:xfrm>
            <a:off x="381000" y="1676400"/>
            <a:ext cx="8610600" cy="4724400"/>
          </a:xfrm>
        </p:spPr>
        <p:txBody>
          <a:bodyPr/>
          <a:lstStyle/>
          <a:p>
            <a:pPr marL="0" indent="0">
              <a:spcAft>
                <a:spcPts val="2400"/>
              </a:spcAft>
              <a:buNone/>
            </a:pPr>
            <a:r>
              <a:rPr lang="en-US" altLang="en-US" sz="1800" u="sng" dirty="0"/>
              <a:t>Applicant Program Responsibilities</a:t>
            </a:r>
          </a:p>
          <a:p>
            <a:pPr marL="461963" indent="-350838">
              <a:spcAft>
                <a:spcPts val="3000"/>
              </a:spcAft>
              <a:buSzPct val="120000"/>
              <a:buFont typeface="Wingdings" panose="05000000000000000000" pitchFamily="2" charset="2"/>
              <a:buChar char="§"/>
            </a:pPr>
            <a:r>
              <a:rPr lang="en-US" altLang="en-US" sz="1800" b="0" dirty="0"/>
              <a:t>CAP submitted to DOELAP STM within </a:t>
            </a:r>
            <a:r>
              <a:rPr lang="en-US" altLang="en-US" sz="1800" u="sng" dirty="0"/>
              <a:t>45 days</a:t>
            </a:r>
            <a:r>
              <a:rPr lang="en-US" altLang="en-US" sz="1800" b="0" dirty="0"/>
              <a:t> of the close-out meeting</a:t>
            </a:r>
          </a:p>
          <a:p>
            <a:pPr marL="461963" indent="-350838">
              <a:spcAft>
                <a:spcPts val="3000"/>
              </a:spcAft>
              <a:buSzPct val="120000"/>
              <a:buFont typeface="Wingdings" panose="05000000000000000000" pitchFamily="2" charset="2"/>
              <a:buChar char="§"/>
            </a:pPr>
            <a:r>
              <a:rPr lang="en-US" altLang="en-US" sz="1800" b="0" dirty="0"/>
              <a:t>Complete all corrective actions within </a:t>
            </a:r>
            <a:r>
              <a:rPr lang="en-US" altLang="en-US" sz="1800" u="sng" dirty="0"/>
              <a:t>1 year</a:t>
            </a:r>
            <a:r>
              <a:rPr lang="en-US" altLang="en-US" sz="1800" dirty="0"/>
              <a:t> </a:t>
            </a:r>
            <a:r>
              <a:rPr lang="en-US" altLang="en-US" sz="1800" b="0" dirty="0"/>
              <a:t>of the close-out meeting</a:t>
            </a:r>
          </a:p>
          <a:p>
            <a:pPr marL="461963" indent="-350838">
              <a:spcAft>
                <a:spcPts val="1800"/>
              </a:spcAft>
              <a:buSzPct val="120000"/>
              <a:buFont typeface="Wingdings" panose="05000000000000000000" pitchFamily="2" charset="2"/>
              <a:buChar char="§"/>
            </a:pPr>
            <a:r>
              <a:rPr lang="en-US" altLang="en-US" sz="1800" b="0" dirty="0"/>
              <a:t>For corrective actions lasting longer than 1 year:</a:t>
            </a:r>
          </a:p>
          <a:p>
            <a:pPr marL="914400" lvl="1" indent="-341313">
              <a:spcAft>
                <a:spcPts val="1800"/>
              </a:spcAft>
              <a:buSzPct val="100000"/>
              <a:buFont typeface="Wingdings" panose="05000000000000000000" pitchFamily="2" charset="2"/>
              <a:buChar char="Ø"/>
            </a:pPr>
            <a:r>
              <a:rPr lang="en-US" altLang="en-US" sz="1600" dirty="0"/>
              <a:t>Notify STM and appropriate DOE field element </a:t>
            </a:r>
          </a:p>
          <a:p>
            <a:pPr marL="914400" lvl="1" indent="-341313">
              <a:spcAft>
                <a:spcPts val="3000"/>
              </a:spcAft>
              <a:buSzPct val="100000"/>
              <a:buFont typeface="Wingdings" panose="05000000000000000000" pitchFamily="2" charset="2"/>
              <a:buChar char="Ø"/>
            </a:pPr>
            <a:r>
              <a:rPr lang="en-US" altLang="en-US" sz="1600" dirty="0"/>
              <a:t>Provide a written justification for why the CA(s) were not completed within 1 year</a:t>
            </a:r>
          </a:p>
          <a:p>
            <a:pPr marL="461963" indent="-350838">
              <a:spcAft>
                <a:spcPts val="3000"/>
              </a:spcAft>
              <a:buSzPct val="120000"/>
              <a:buFont typeface="Wingdings" panose="05000000000000000000" pitchFamily="2" charset="2"/>
              <a:buChar char="§"/>
            </a:pPr>
            <a:r>
              <a:rPr lang="en-US" altLang="en-US" sz="1800" b="0" dirty="0"/>
              <a:t>Evaluate the effectiveness of the corrective action</a:t>
            </a:r>
          </a:p>
          <a:p>
            <a:pPr marL="461963" indent="-350838">
              <a:spcAft>
                <a:spcPts val="1800"/>
              </a:spcAft>
              <a:buSzPct val="120000"/>
              <a:buFont typeface="Wingdings" panose="05000000000000000000" pitchFamily="2" charset="2"/>
              <a:buChar char="§"/>
            </a:pPr>
            <a:r>
              <a:rPr lang="en-US" altLang="en-US" sz="1800" b="0" dirty="0"/>
              <a:t>Ensure documentation is available for review during next on-site assessment</a:t>
            </a:r>
          </a:p>
        </p:txBody>
      </p:sp>
    </p:spTree>
    <p:extLst>
      <p:ext uri="{BB962C8B-B14F-4D97-AF65-F5344CB8AC3E}">
        <p14:creationId xmlns:p14="http://schemas.microsoft.com/office/powerpoint/2010/main" val="1754004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0"/>
            <a:ext cx="6172200" cy="1219200"/>
          </a:xfrm>
        </p:spPr>
        <p:txBody>
          <a:bodyPr/>
          <a:lstStyle/>
          <a:p>
            <a:pPr algn="ctr"/>
            <a:r>
              <a:rPr lang="en-US" dirty="0"/>
              <a:t>Post Assessment Actions –Findings at the </a:t>
            </a:r>
            <a:r>
              <a:rPr lang="en-US" u="sng" dirty="0"/>
              <a:t>DEFICIENCY</a:t>
            </a:r>
            <a:r>
              <a:rPr lang="en-US" dirty="0"/>
              <a:t> Level</a:t>
            </a:r>
          </a:p>
        </p:txBody>
      </p:sp>
      <p:sp>
        <p:nvSpPr>
          <p:cNvPr id="3" name="Content Placeholder 2"/>
          <p:cNvSpPr>
            <a:spLocks noGrp="1"/>
          </p:cNvSpPr>
          <p:nvPr>
            <p:ph idx="1"/>
          </p:nvPr>
        </p:nvSpPr>
        <p:spPr>
          <a:xfrm>
            <a:off x="457200" y="1600200"/>
            <a:ext cx="8229600" cy="4800600"/>
          </a:xfrm>
        </p:spPr>
        <p:txBody>
          <a:bodyPr/>
          <a:lstStyle/>
          <a:p>
            <a:pPr marL="0" indent="0" algn="ctr">
              <a:spcAft>
                <a:spcPts val="3000"/>
              </a:spcAft>
              <a:buNone/>
            </a:pPr>
            <a:r>
              <a:rPr lang="en-US" altLang="en-US" dirty="0">
                <a:solidFill>
                  <a:srgbClr val="0033CC"/>
                </a:solidFill>
              </a:rPr>
              <a:t>* Results in the suspension of an application for accreditation *</a:t>
            </a:r>
          </a:p>
          <a:p>
            <a:pPr marL="0" indent="0">
              <a:spcAft>
                <a:spcPts val="2400"/>
              </a:spcAft>
              <a:buNone/>
            </a:pPr>
            <a:r>
              <a:rPr lang="en-US" altLang="en-US" sz="1800" u="sng" dirty="0"/>
              <a:t>Applicant Program Responsibilities</a:t>
            </a:r>
          </a:p>
          <a:p>
            <a:pPr marL="461963" lvl="1" indent="-350838">
              <a:spcAft>
                <a:spcPts val="2400"/>
              </a:spcAft>
              <a:buSzPct val="120000"/>
              <a:buFont typeface="Wingdings" panose="05000000000000000000" pitchFamily="2" charset="2"/>
              <a:buChar char="§"/>
            </a:pPr>
            <a:r>
              <a:rPr lang="en-US" altLang="en-US" dirty="0"/>
              <a:t>CAP submitted to STM within </a:t>
            </a:r>
            <a:r>
              <a:rPr lang="en-US" altLang="en-US" b="1" u="sng" dirty="0"/>
              <a:t>45 days</a:t>
            </a:r>
            <a:r>
              <a:rPr lang="en-US" altLang="en-US" b="1" dirty="0"/>
              <a:t> </a:t>
            </a:r>
            <a:r>
              <a:rPr lang="en-US" altLang="en-US" dirty="0"/>
              <a:t>of the close-out meeting</a:t>
            </a:r>
          </a:p>
          <a:p>
            <a:pPr marL="461963" lvl="1" indent="-350838">
              <a:spcAft>
                <a:spcPts val="1800"/>
              </a:spcAft>
              <a:buSzPct val="120000"/>
              <a:buFont typeface="Wingdings" panose="05000000000000000000" pitchFamily="2" charset="2"/>
              <a:buChar char="§"/>
            </a:pPr>
            <a:r>
              <a:rPr lang="en-US" altLang="en-US" dirty="0"/>
              <a:t>Complete all CAs within </a:t>
            </a:r>
            <a:r>
              <a:rPr lang="en-US" altLang="en-US" b="1" u="sng" dirty="0"/>
              <a:t>60 days</a:t>
            </a:r>
            <a:r>
              <a:rPr lang="en-US" altLang="en-US" dirty="0"/>
              <a:t> of the close-out meeting</a:t>
            </a:r>
          </a:p>
          <a:p>
            <a:pPr lvl="2" indent="-341313">
              <a:spcAft>
                <a:spcPts val="1800"/>
              </a:spcAft>
              <a:buSzPct val="100000"/>
              <a:buFont typeface="Wingdings" panose="05000000000000000000" pitchFamily="2" charset="2"/>
              <a:buChar char="Ø"/>
            </a:pPr>
            <a:r>
              <a:rPr lang="en-US" altLang="en-US" dirty="0"/>
              <a:t>Evidence that CA has been completed must be received by the STM within </a:t>
            </a:r>
            <a:r>
              <a:rPr lang="en-US" altLang="en-US" b="1" u="sng" dirty="0"/>
              <a:t>60 days</a:t>
            </a:r>
            <a:r>
              <a:rPr lang="en-US" altLang="en-US" dirty="0"/>
              <a:t> of the close-out meeting to reactivate the suspended application</a:t>
            </a:r>
          </a:p>
          <a:p>
            <a:pPr lvl="2" indent="-341313">
              <a:spcAft>
                <a:spcPts val="2400"/>
              </a:spcAft>
              <a:buSzPct val="100000"/>
              <a:buFont typeface="Wingdings" panose="05000000000000000000" pitchFamily="2" charset="2"/>
              <a:buChar char="Ø"/>
            </a:pPr>
            <a:r>
              <a:rPr lang="en-US" altLang="en-US" dirty="0"/>
              <a:t>CAs may be confirmed by a monitoring visit</a:t>
            </a:r>
          </a:p>
          <a:p>
            <a:pPr marL="461963" lvl="1" indent="-350838">
              <a:spcAft>
                <a:spcPts val="2400"/>
              </a:spcAft>
              <a:buSzPct val="120000"/>
              <a:buFont typeface="Wingdings" panose="05000000000000000000" pitchFamily="2" charset="2"/>
              <a:buChar char="§"/>
            </a:pPr>
            <a:r>
              <a:rPr lang="en-US" altLang="en-US" dirty="0"/>
              <a:t>Evaluate the effectiveness of the CA</a:t>
            </a:r>
          </a:p>
          <a:p>
            <a:pPr marL="461963" lvl="1" indent="-350838">
              <a:spcAft>
                <a:spcPts val="0"/>
              </a:spcAft>
              <a:buSzPct val="120000"/>
              <a:buFont typeface="Wingdings" panose="05000000000000000000" pitchFamily="2" charset="2"/>
              <a:buChar char="§"/>
            </a:pPr>
            <a:r>
              <a:rPr lang="en-US" altLang="en-US" dirty="0"/>
              <a:t>Ensure documentation is available for review the next on-site assessment</a:t>
            </a:r>
          </a:p>
        </p:txBody>
      </p:sp>
    </p:spTree>
    <p:extLst>
      <p:ext uri="{BB962C8B-B14F-4D97-AF65-F5344CB8AC3E}">
        <p14:creationId xmlns:p14="http://schemas.microsoft.com/office/powerpoint/2010/main" val="2607028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52400"/>
            <a:ext cx="6019800" cy="1219200"/>
          </a:xfrm>
        </p:spPr>
        <p:txBody>
          <a:bodyPr/>
          <a:lstStyle/>
          <a:p>
            <a:pPr algn="ctr"/>
            <a:r>
              <a:rPr lang="en-US" dirty="0"/>
              <a:t>Post Assessment Actions –Findings at the </a:t>
            </a:r>
            <a:r>
              <a:rPr lang="en-US" u="sng" dirty="0"/>
              <a:t>DEFICIENCY</a:t>
            </a:r>
            <a:r>
              <a:rPr lang="en-US" dirty="0"/>
              <a:t> Level</a:t>
            </a:r>
            <a:endParaRPr lang="en-US" sz="2400" dirty="0"/>
          </a:p>
        </p:txBody>
      </p:sp>
      <p:sp>
        <p:nvSpPr>
          <p:cNvPr id="3" name="Content Placeholder 2"/>
          <p:cNvSpPr>
            <a:spLocks noGrp="1"/>
          </p:cNvSpPr>
          <p:nvPr>
            <p:ph idx="1"/>
          </p:nvPr>
        </p:nvSpPr>
        <p:spPr/>
        <p:txBody>
          <a:bodyPr/>
          <a:lstStyle/>
          <a:p>
            <a:pPr marL="457200" indent="-457200">
              <a:spcAft>
                <a:spcPts val="2400"/>
              </a:spcAft>
            </a:pPr>
            <a:endParaRPr lang="en-US" altLang="en-US" b="0" u="sng" dirty="0"/>
          </a:p>
          <a:p>
            <a:pPr marL="461963" indent="-350838">
              <a:spcAft>
                <a:spcPts val="3000"/>
              </a:spcAft>
              <a:buSzPct val="120000"/>
              <a:buFont typeface="Wingdings" panose="05000000000000000000" pitchFamily="2" charset="2"/>
              <a:buChar char="§"/>
            </a:pPr>
            <a:r>
              <a:rPr lang="en-US" altLang="en-US" sz="1800" u="sng" dirty="0"/>
              <a:t>Substantial deficiencies</a:t>
            </a:r>
            <a:r>
              <a:rPr lang="en-US" altLang="en-US" sz="1800" b="0" dirty="0"/>
              <a:t>, as determined by the DOELAP Administrator, may result in the suspension or revocation of a programs current accreditation until all CAs are completed</a:t>
            </a:r>
          </a:p>
          <a:p>
            <a:pPr marL="461963" indent="-350838">
              <a:spcAft>
                <a:spcPts val="2400"/>
              </a:spcAft>
              <a:buSzPct val="120000"/>
              <a:buFont typeface="Wingdings" panose="05000000000000000000" pitchFamily="2" charset="2"/>
              <a:buChar char="§"/>
            </a:pPr>
            <a:r>
              <a:rPr lang="en-US" altLang="en-US" sz="1800" b="0" dirty="0"/>
              <a:t>Substantial deficiencies may require a monitoring visit prior to resumption of DOELAP Accredited activities</a:t>
            </a:r>
          </a:p>
        </p:txBody>
      </p:sp>
    </p:spTree>
    <p:extLst>
      <p:ext uri="{BB962C8B-B14F-4D97-AF65-F5344CB8AC3E}">
        <p14:creationId xmlns:p14="http://schemas.microsoft.com/office/powerpoint/2010/main" val="504665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52400"/>
            <a:ext cx="5791200" cy="1219200"/>
          </a:xfrm>
        </p:spPr>
        <p:txBody>
          <a:bodyPr/>
          <a:lstStyle/>
          <a:p>
            <a:pPr algn="ctr"/>
            <a:r>
              <a:rPr lang="en-US" dirty="0"/>
              <a:t>Terminology</a:t>
            </a:r>
          </a:p>
        </p:txBody>
      </p:sp>
      <p:sp>
        <p:nvSpPr>
          <p:cNvPr id="3" name="Content Placeholder 2"/>
          <p:cNvSpPr>
            <a:spLocks noGrp="1"/>
          </p:cNvSpPr>
          <p:nvPr>
            <p:ph idx="1"/>
          </p:nvPr>
        </p:nvSpPr>
        <p:spPr>
          <a:xfrm>
            <a:off x="457200" y="1981200"/>
            <a:ext cx="8229600" cy="4419600"/>
          </a:xfrm>
        </p:spPr>
        <p:txBody>
          <a:bodyPr/>
          <a:lstStyle/>
          <a:p>
            <a:pPr marL="461963" indent="-350838">
              <a:spcAft>
                <a:spcPts val="2400"/>
              </a:spcAft>
              <a:buSzPct val="120000"/>
              <a:buFont typeface="Wingdings" panose="05000000000000000000" pitchFamily="2" charset="2"/>
              <a:buChar char="§"/>
            </a:pPr>
            <a:r>
              <a:rPr lang="en-US" sz="2200" dirty="0"/>
              <a:t>Correction</a:t>
            </a:r>
          </a:p>
          <a:p>
            <a:pPr marL="461963" indent="-350838">
              <a:spcAft>
                <a:spcPts val="2400"/>
              </a:spcAft>
              <a:buSzPct val="120000"/>
              <a:buFont typeface="Wingdings" panose="05000000000000000000" pitchFamily="2" charset="2"/>
              <a:buChar char="§"/>
            </a:pPr>
            <a:r>
              <a:rPr lang="en-US" sz="2200" dirty="0"/>
              <a:t>Corrective Action</a:t>
            </a:r>
          </a:p>
          <a:p>
            <a:pPr marL="461963" indent="-350838">
              <a:spcAft>
                <a:spcPts val="2400"/>
              </a:spcAft>
              <a:buSzPct val="120000"/>
              <a:buFont typeface="Wingdings" panose="05000000000000000000" pitchFamily="2" charset="2"/>
              <a:buChar char="§"/>
            </a:pPr>
            <a:r>
              <a:rPr lang="en-US" sz="2200" dirty="0"/>
              <a:t>Root Cause</a:t>
            </a:r>
          </a:p>
          <a:p>
            <a:pPr marL="461963" indent="-350838">
              <a:spcAft>
                <a:spcPts val="2400"/>
              </a:spcAft>
              <a:buSzPct val="120000"/>
              <a:buFont typeface="Wingdings" panose="05000000000000000000" pitchFamily="2" charset="2"/>
              <a:buChar char="§"/>
            </a:pPr>
            <a:r>
              <a:rPr lang="en-US" sz="2200" dirty="0"/>
              <a:t>Root Cause Analysis</a:t>
            </a:r>
          </a:p>
          <a:p>
            <a:pPr marL="461963" indent="-350838">
              <a:spcAft>
                <a:spcPts val="2400"/>
              </a:spcAft>
              <a:buSzPct val="120000"/>
              <a:buFont typeface="Wingdings" panose="05000000000000000000" pitchFamily="2" charset="2"/>
              <a:buChar char="§"/>
            </a:pPr>
            <a:r>
              <a:rPr lang="en-US" sz="2200" dirty="0"/>
              <a:t>Corrective Action Plan </a:t>
            </a:r>
          </a:p>
        </p:txBody>
      </p:sp>
    </p:spTree>
    <p:extLst>
      <p:ext uri="{BB962C8B-B14F-4D97-AF65-F5344CB8AC3E}">
        <p14:creationId xmlns:p14="http://schemas.microsoft.com/office/powerpoint/2010/main" val="533735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Correction vs. Corrective Action</a:t>
            </a:r>
          </a:p>
        </p:txBody>
      </p:sp>
      <p:sp>
        <p:nvSpPr>
          <p:cNvPr id="3" name="Content Placeholder 2"/>
          <p:cNvSpPr>
            <a:spLocks noGrp="1"/>
          </p:cNvSpPr>
          <p:nvPr>
            <p:ph idx="1"/>
          </p:nvPr>
        </p:nvSpPr>
        <p:spPr/>
        <p:txBody>
          <a:bodyPr/>
          <a:lstStyle/>
          <a:p>
            <a:endParaRPr lang="en-US" dirty="0"/>
          </a:p>
          <a:p>
            <a:endParaRPr lang="en-US" dirty="0"/>
          </a:p>
          <a:p>
            <a:pPr marL="0" indent="0" algn="ctr">
              <a:buNone/>
            </a:pPr>
            <a:r>
              <a:rPr lang="en-US" sz="2400" dirty="0"/>
              <a:t>Difference between Correction and Corrective Action?</a:t>
            </a:r>
          </a:p>
          <a:p>
            <a:pPr marL="0" indent="0">
              <a:buNone/>
            </a:pPr>
            <a:endParaRPr lang="en-US" dirty="0"/>
          </a:p>
          <a:p>
            <a:pPr marL="0" indent="0">
              <a:buNone/>
            </a:pPr>
            <a:endParaRPr lang="en-US" dirty="0"/>
          </a:p>
          <a:p>
            <a:pPr marL="0" indent="0">
              <a:buNone/>
            </a:pPr>
            <a:endParaRPr lang="en-US" dirty="0"/>
          </a:p>
          <a:p>
            <a:pPr marL="0" indent="0" algn="ctr">
              <a:buNone/>
            </a:pPr>
            <a:r>
              <a:rPr lang="en-US" sz="3200" dirty="0">
                <a:solidFill>
                  <a:srgbClr val="0033CC"/>
                </a:solidFill>
              </a:rPr>
              <a:t>Root Cause Analysis (RCA)</a:t>
            </a:r>
          </a:p>
        </p:txBody>
      </p:sp>
    </p:spTree>
    <p:extLst>
      <p:ext uri="{BB962C8B-B14F-4D97-AF65-F5344CB8AC3E}">
        <p14:creationId xmlns:p14="http://schemas.microsoft.com/office/powerpoint/2010/main" val="2843971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OE NE Format">
  <a:themeElements>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OE NE Larg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OE NE Lar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OE NE Lar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OE NE Lar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OE NE Lar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OE NE Lar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OE NE Lar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OE NE Lar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OE NE Lar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OE NE Lar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OE NE Lar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OE NE Lar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DOE NE Format</Template>
  <TotalTime>3965</TotalTime>
  <Words>3480</Words>
  <Application>Microsoft Office PowerPoint</Application>
  <PresentationFormat>On-screen Show (4:3)</PresentationFormat>
  <Paragraphs>293</Paragraphs>
  <Slides>42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Arial</vt:lpstr>
      <vt:lpstr>Calibri</vt:lpstr>
      <vt:lpstr>Helvetica</vt:lpstr>
      <vt:lpstr>Symbol</vt:lpstr>
      <vt:lpstr>Tahoma</vt:lpstr>
      <vt:lpstr>Wingdings</vt:lpstr>
      <vt:lpstr>DOE NE Format</vt:lpstr>
      <vt:lpstr>DOELAP Assessor Training Corrective Actions</vt:lpstr>
      <vt:lpstr>DOELAP Corrective Action – General Process Overview </vt:lpstr>
      <vt:lpstr>DOELAP Assessor Role</vt:lpstr>
      <vt:lpstr>Post Assessment Actions – Applicant Response to Findings</vt:lpstr>
      <vt:lpstr>Post Assessment Actions –Findings at the CONCERN Level</vt:lpstr>
      <vt:lpstr>Post Assessment Actions –Findings at the DEFICIENCY Level</vt:lpstr>
      <vt:lpstr>Post Assessment Actions –Findings at the DEFICIENCY Level</vt:lpstr>
      <vt:lpstr>Terminology</vt:lpstr>
      <vt:lpstr>Correction vs. Corrective Action</vt:lpstr>
      <vt:lpstr>Correction vs. Corrective Action</vt:lpstr>
      <vt:lpstr>Correction vs. Corrective Action</vt:lpstr>
      <vt:lpstr>Root Cause Determination</vt:lpstr>
      <vt:lpstr>Root Cause Determination</vt:lpstr>
      <vt:lpstr>Common Root Causes</vt:lpstr>
      <vt:lpstr>What is Root Cause Analysis?</vt:lpstr>
      <vt:lpstr>Root Cause Analysis Tools</vt:lpstr>
      <vt:lpstr>Root Cause Analysis Tools</vt:lpstr>
      <vt:lpstr>Root Cause Analysis</vt:lpstr>
      <vt:lpstr>Root Cause Analysis</vt:lpstr>
      <vt:lpstr>Root Cause Analysis – General Process</vt:lpstr>
      <vt:lpstr>Root Cause Analysis</vt:lpstr>
      <vt:lpstr>Root Cause Analysis</vt:lpstr>
      <vt:lpstr>Root Cause Analysis</vt:lpstr>
      <vt:lpstr>Root Cause Analysis</vt:lpstr>
      <vt:lpstr>What is a Corrective Action Plan?</vt:lpstr>
      <vt:lpstr>Goal of the Corrective Action Plan</vt:lpstr>
      <vt:lpstr>Writing a Corrective Action Plan</vt:lpstr>
      <vt:lpstr>Effective Corrective Actions</vt:lpstr>
      <vt:lpstr>Reasons for Poor Corrective Actions</vt:lpstr>
      <vt:lpstr>Examples of Poor Corrective Actions</vt:lpstr>
      <vt:lpstr>Corrective Action Plans</vt:lpstr>
      <vt:lpstr>RCA and CAP scenario</vt:lpstr>
      <vt:lpstr>RCA and CAP scenario</vt:lpstr>
      <vt:lpstr>RCA and CAP scenario</vt:lpstr>
      <vt:lpstr>Purpose of DOELAP Corrective Action Plan</vt:lpstr>
      <vt:lpstr>DOELAP Corrective Action Plan</vt:lpstr>
      <vt:lpstr>Corrective Action Follow Up</vt:lpstr>
      <vt:lpstr>Corrective Action Plan Example: Finding #1</vt:lpstr>
      <vt:lpstr>Correction Action Plan Example: Concern #1 </vt:lpstr>
      <vt:lpstr>Corrective Action Plan Example: Finding #2</vt:lpstr>
      <vt:lpstr>Corrective Action Plan Example: Finding #2</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Bohrer, Steven E</dc:creator>
  <cp:lastModifiedBy>Hathaway, Andrew J</cp:lastModifiedBy>
  <cp:revision>367</cp:revision>
  <cp:lastPrinted>2018-08-23T19:07:26Z</cp:lastPrinted>
  <dcterms:created xsi:type="dcterms:W3CDTF">2015-09-28T15:25:42Z</dcterms:created>
  <dcterms:modified xsi:type="dcterms:W3CDTF">2023-09-11T20:20:37Z</dcterms:modified>
</cp:coreProperties>
</file>